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8" r:id="rId4"/>
    <p:sldId id="261" r:id="rId5"/>
    <p:sldId id="262" r:id="rId6"/>
    <p:sldId id="263" r:id="rId7"/>
    <p:sldId id="264" r:id="rId8"/>
    <p:sldId id="265" r:id="rId9"/>
    <p:sldId id="266" r:id="rId10"/>
    <p:sldId id="267" r:id="rId11"/>
    <p:sldId id="268" r:id="rId12"/>
    <p:sldId id="269" r:id="rId13"/>
    <p:sldId id="259" r:id="rId14"/>
    <p:sldId id="270" r:id="rId15"/>
    <p:sldId id="273"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1" r:id="rId32"/>
    <p:sldId id="29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5" d="100"/>
          <a:sy n="105" d="100"/>
        </p:scale>
        <p:origin x="798" y="9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nivasa Sai Abhijit Challapalli" userId="53ab4a155de4eedd" providerId="LiveId" clId="{B4FCFDD5-F6A6-4D12-B15D-B257C1FA99EA}"/>
    <pc:docChg chg="custSel modSld">
      <pc:chgData name="Srinivasa Sai Abhijit Challapalli" userId="53ab4a155de4eedd" providerId="LiveId" clId="{B4FCFDD5-F6A6-4D12-B15D-B257C1FA99EA}" dt="2024-03-08T21:32:31.633" v="52" actId="20577"/>
      <pc:docMkLst>
        <pc:docMk/>
      </pc:docMkLst>
      <pc:sldChg chg="addSp delSp modSp mod">
        <pc:chgData name="Srinivasa Sai Abhijit Challapalli" userId="53ab4a155de4eedd" providerId="LiveId" clId="{B4FCFDD5-F6A6-4D12-B15D-B257C1FA99EA}" dt="2024-03-08T21:08:02.548" v="10" actId="5793"/>
        <pc:sldMkLst>
          <pc:docMk/>
          <pc:sldMk cId="0" sldId="256"/>
        </pc:sldMkLst>
        <pc:spChg chg="mod">
          <ac:chgData name="Srinivasa Sai Abhijit Challapalli" userId="53ab4a155de4eedd" providerId="LiveId" clId="{B4FCFDD5-F6A6-4D12-B15D-B257C1FA99EA}" dt="2024-03-08T21:07:34.590" v="5" actId="26606"/>
          <ac:spMkLst>
            <pc:docMk/>
            <pc:sldMk cId="0" sldId="256"/>
            <ac:spMk id="2" creationId="{00000000-0000-0000-0000-000000000000}"/>
          </ac:spMkLst>
        </pc:spChg>
        <pc:spChg chg="mod ord">
          <ac:chgData name="Srinivasa Sai Abhijit Challapalli" userId="53ab4a155de4eedd" providerId="LiveId" clId="{B4FCFDD5-F6A6-4D12-B15D-B257C1FA99EA}" dt="2024-03-08T21:08:02.548" v="10" actId="5793"/>
          <ac:spMkLst>
            <pc:docMk/>
            <pc:sldMk cId="0" sldId="256"/>
            <ac:spMk id="3" creationId="{00000000-0000-0000-0000-000000000000}"/>
          </ac:spMkLst>
        </pc:spChg>
        <pc:spChg chg="del">
          <ac:chgData name="Srinivasa Sai Abhijit Challapalli" userId="53ab4a155de4eedd" providerId="LiveId" clId="{B4FCFDD5-F6A6-4D12-B15D-B257C1FA99EA}" dt="2024-03-08T21:07:34.590" v="5" actId="26606"/>
          <ac:spMkLst>
            <pc:docMk/>
            <pc:sldMk cId="0" sldId="256"/>
            <ac:spMk id="22" creationId="{D47766EE-4192-4B2D-A5A0-F60F9A5F743F}"/>
          </ac:spMkLst>
        </pc:spChg>
        <pc:spChg chg="del">
          <ac:chgData name="Srinivasa Sai Abhijit Challapalli" userId="53ab4a155de4eedd" providerId="LiveId" clId="{B4FCFDD5-F6A6-4D12-B15D-B257C1FA99EA}" dt="2024-03-08T21:07:34.590" v="5" actId="26606"/>
          <ac:spMkLst>
            <pc:docMk/>
            <pc:sldMk cId="0" sldId="256"/>
            <ac:spMk id="24" creationId="{D6705569-F545-4F47-A260-A9202826EA20}"/>
          </ac:spMkLst>
        </pc:spChg>
        <pc:spChg chg="add">
          <ac:chgData name="Srinivasa Sai Abhijit Challapalli" userId="53ab4a155de4eedd" providerId="LiveId" clId="{B4FCFDD5-F6A6-4D12-B15D-B257C1FA99EA}" dt="2024-03-08T21:07:34.590" v="5" actId="26606"/>
          <ac:spMkLst>
            <pc:docMk/>
            <pc:sldMk cId="0" sldId="256"/>
            <ac:spMk id="29" creationId="{08BC803E-13F3-4DAB-B17C-BEB0076164B7}"/>
          </ac:spMkLst>
        </pc:spChg>
        <pc:spChg chg="add">
          <ac:chgData name="Srinivasa Sai Abhijit Challapalli" userId="53ab4a155de4eedd" providerId="LiveId" clId="{B4FCFDD5-F6A6-4D12-B15D-B257C1FA99EA}" dt="2024-03-08T21:07:34.590" v="5" actId="26606"/>
          <ac:spMkLst>
            <pc:docMk/>
            <pc:sldMk cId="0" sldId="256"/>
            <ac:spMk id="31" creationId="{39D85F1B-3302-4DB9-81B1-038ADCE4DEAC}"/>
          </ac:spMkLst>
        </pc:spChg>
        <pc:picChg chg="add mod">
          <ac:chgData name="Srinivasa Sai Abhijit Challapalli" userId="53ab4a155de4eedd" providerId="LiveId" clId="{B4FCFDD5-F6A6-4D12-B15D-B257C1FA99EA}" dt="2024-03-08T21:07:34.590" v="5" actId="26606"/>
          <ac:picMkLst>
            <pc:docMk/>
            <pc:sldMk cId="0" sldId="256"/>
            <ac:picMk id="5" creationId="{75EE04BE-4A86-80DD-4610-A9CCC963B0C3}"/>
          </ac:picMkLst>
        </pc:picChg>
        <pc:picChg chg="mod ord">
          <ac:chgData name="Srinivasa Sai Abhijit Challapalli" userId="53ab4a155de4eedd" providerId="LiveId" clId="{B4FCFDD5-F6A6-4D12-B15D-B257C1FA99EA}" dt="2024-03-08T21:07:41.740" v="6" actId="27614"/>
          <ac:picMkLst>
            <pc:docMk/>
            <pc:sldMk cId="0" sldId="256"/>
            <ac:picMk id="14" creationId="{3B359FC7-78F1-479C-9435-3C1F66A8B5DB}"/>
          </ac:picMkLst>
        </pc:picChg>
      </pc:sldChg>
      <pc:sldChg chg="modTransition">
        <pc:chgData name="Srinivasa Sai Abhijit Challapalli" userId="53ab4a155de4eedd" providerId="LiveId" clId="{B4FCFDD5-F6A6-4D12-B15D-B257C1FA99EA}" dt="2024-03-08T21:08:20.414" v="11"/>
        <pc:sldMkLst>
          <pc:docMk/>
          <pc:sldMk cId="0" sldId="257"/>
        </pc:sldMkLst>
      </pc:sldChg>
      <pc:sldChg chg="modSp modTransition">
        <pc:chgData name="Srinivasa Sai Abhijit Challapalli" userId="53ab4a155de4eedd" providerId="LiveId" clId="{B4FCFDD5-F6A6-4D12-B15D-B257C1FA99EA}" dt="2024-03-08T21:32:31.633" v="52" actId="20577"/>
        <pc:sldMkLst>
          <pc:docMk/>
          <pc:sldMk cId="0" sldId="258"/>
        </pc:sldMkLst>
        <pc:graphicFrameChg chg="mod">
          <ac:chgData name="Srinivasa Sai Abhijit Challapalli" userId="53ab4a155de4eedd" providerId="LiveId" clId="{B4FCFDD5-F6A6-4D12-B15D-B257C1FA99EA}" dt="2024-03-08T21:32:31.633" v="52" actId="20577"/>
          <ac:graphicFrameMkLst>
            <pc:docMk/>
            <pc:sldMk cId="0" sldId="258"/>
            <ac:graphicFrameMk id="5" creationId="{1FFF7D9E-E80B-151F-F0B3-09E5D8EBAADC}"/>
          </ac:graphicFrameMkLst>
        </pc:graphicFrameChg>
      </pc:sldChg>
      <pc:sldChg chg="modTransition">
        <pc:chgData name="Srinivasa Sai Abhijit Challapalli" userId="53ab4a155de4eedd" providerId="LiveId" clId="{B4FCFDD5-F6A6-4D12-B15D-B257C1FA99EA}" dt="2024-03-08T21:10:29.973" v="27"/>
        <pc:sldMkLst>
          <pc:docMk/>
          <pc:sldMk cId="0" sldId="259"/>
        </pc:sldMkLst>
      </pc:sldChg>
      <pc:sldChg chg="modTransition">
        <pc:chgData name="Srinivasa Sai Abhijit Challapalli" userId="53ab4a155de4eedd" providerId="LiveId" clId="{B4FCFDD5-F6A6-4D12-B15D-B257C1FA99EA}" dt="2024-03-08T21:09:05.260" v="17"/>
        <pc:sldMkLst>
          <pc:docMk/>
          <pc:sldMk cId="952486466" sldId="261"/>
        </pc:sldMkLst>
      </pc:sldChg>
      <pc:sldChg chg="modTransition">
        <pc:chgData name="Srinivasa Sai Abhijit Challapalli" userId="53ab4a155de4eedd" providerId="LiveId" clId="{B4FCFDD5-F6A6-4D12-B15D-B257C1FA99EA}" dt="2024-03-08T21:09:16.175" v="18"/>
        <pc:sldMkLst>
          <pc:docMk/>
          <pc:sldMk cId="4030317216" sldId="262"/>
        </pc:sldMkLst>
      </pc:sldChg>
      <pc:sldChg chg="modTransition">
        <pc:chgData name="Srinivasa Sai Abhijit Challapalli" userId="53ab4a155de4eedd" providerId="LiveId" clId="{B4FCFDD5-F6A6-4D12-B15D-B257C1FA99EA}" dt="2024-03-08T21:09:29.858" v="20"/>
        <pc:sldMkLst>
          <pc:docMk/>
          <pc:sldMk cId="2243416637" sldId="263"/>
        </pc:sldMkLst>
      </pc:sldChg>
      <pc:sldChg chg="modTransition">
        <pc:chgData name="Srinivasa Sai Abhijit Challapalli" userId="53ab4a155de4eedd" providerId="LiveId" clId="{B4FCFDD5-F6A6-4D12-B15D-B257C1FA99EA}" dt="2024-03-08T21:09:42.141" v="21"/>
        <pc:sldMkLst>
          <pc:docMk/>
          <pc:sldMk cId="3508464847" sldId="264"/>
        </pc:sldMkLst>
      </pc:sldChg>
      <pc:sldChg chg="modTransition">
        <pc:chgData name="Srinivasa Sai Abhijit Challapalli" userId="53ab4a155de4eedd" providerId="LiveId" clId="{B4FCFDD5-F6A6-4D12-B15D-B257C1FA99EA}" dt="2024-03-08T21:09:47.404" v="22"/>
        <pc:sldMkLst>
          <pc:docMk/>
          <pc:sldMk cId="308123050" sldId="265"/>
        </pc:sldMkLst>
      </pc:sldChg>
      <pc:sldChg chg="modTransition">
        <pc:chgData name="Srinivasa Sai Abhijit Challapalli" userId="53ab4a155de4eedd" providerId="LiveId" clId="{B4FCFDD5-F6A6-4D12-B15D-B257C1FA99EA}" dt="2024-03-08T21:10:01.239" v="23"/>
        <pc:sldMkLst>
          <pc:docMk/>
          <pc:sldMk cId="1896956923" sldId="266"/>
        </pc:sldMkLst>
      </pc:sldChg>
      <pc:sldChg chg="modTransition">
        <pc:chgData name="Srinivasa Sai Abhijit Challapalli" userId="53ab4a155de4eedd" providerId="LiveId" clId="{B4FCFDD5-F6A6-4D12-B15D-B257C1FA99EA}" dt="2024-03-08T21:10:07.361" v="24"/>
        <pc:sldMkLst>
          <pc:docMk/>
          <pc:sldMk cId="1839318750" sldId="268"/>
        </pc:sldMkLst>
      </pc:sldChg>
      <pc:sldChg chg="modTransition">
        <pc:chgData name="Srinivasa Sai Abhijit Challapalli" userId="53ab4a155de4eedd" providerId="LiveId" clId="{B4FCFDD5-F6A6-4D12-B15D-B257C1FA99EA}" dt="2024-03-08T21:10:15.480" v="25"/>
        <pc:sldMkLst>
          <pc:docMk/>
          <pc:sldMk cId="3471170531" sldId="269"/>
        </pc:sldMkLst>
      </pc:sldChg>
      <pc:sldChg chg="modTransition">
        <pc:chgData name="Srinivasa Sai Abhijit Challapalli" userId="53ab4a155de4eedd" providerId="LiveId" clId="{B4FCFDD5-F6A6-4D12-B15D-B257C1FA99EA}" dt="2024-03-08T21:10:41.075" v="28"/>
        <pc:sldMkLst>
          <pc:docMk/>
          <pc:sldMk cId="2102892783" sldId="270"/>
        </pc:sldMkLst>
      </pc:sldChg>
      <pc:sldChg chg="modTransition">
        <pc:chgData name="Srinivasa Sai Abhijit Challapalli" userId="53ab4a155de4eedd" providerId="LiveId" clId="{B4FCFDD5-F6A6-4D12-B15D-B257C1FA99EA}" dt="2024-03-08T21:10:46.538" v="29"/>
        <pc:sldMkLst>
          <pc:docMk/>
          <pc:sldMk cId="1893671773" sldId="273"/>
        </pc:sldMkLst>
      </pc:sldChg>
      <pc:sldChg chg="modTransition">
        <pc:chgData name="Srinivasa Sai Abhijit Challapalli" userId="53ab4a155de4eedd" providerId="LiveId" clId="{B4FCFDD5-F6A6-4D12-B15D-B257C1FA99EA}" dt="2024-03-08T21:10:50.840" v="30"/>
        <pc:sldMkLst>
          <pc:docMk/>
          <pc:sldMk cId="4266445081" sldId="275"/>
        </pc:sldMkLst>
      </pc:sldChg>
      <pc:sldChg chg="modTransition">
        <pc:chgData name="Srinivasa Sai Abhijit Challapalli" userId="53ab4a155de4eedd" providerId="LiveId" clId="{B4FCFDD5-F6A6-4D12-B15D-B257C1FA99EA}" dt="2024-03-08T21:10:57.185" v="31"/>
        <pc:sldMkLst>
          <pc:docMk/>
          <pc:sldMk cId="2716672126" sldId="276"/>
        </pc:sldMkLst>
      </pc:sldChg>
      <pc:sldChg chg="modTransition">
        <pc:chgData name="Srinivasa Sai Abhijit Challapalli" userId="53ab4a155de4eedd" providerId="LiveId" clId="{B4FCFDD5-F6A6-4D12-B15D-B257C1FA99EA}" dt="2024-03-08T21:11:02.935" v="32"/>
        <pc:sldMkLst>
          <pc:docMk/>
          <pc:sldMk cId="1463317611" sldId="277"/>
        </pc:sldMkLst>
      </pc:sldChg>
      <pc:sldChg chg="modTransition">
        <pc:chgData name="Srinivasa Sai Abhijit Challapalli" userId="53ab4a155de4eedd" providerId="LiveId" clId="{B4FCFDD5-F6A6-4D12-B15D-B257C1FA99EA}" dt="2024-03-08T21:11:10.225" v="34"/>
        <pc:sldMkLst>
          <pc:docMk/>
          <pc:sldMk cId="2296993542" sldId="279"/>
        </pc:sldMkLst>
      </pc:sldChg>
      <pc:sldChg chg="modTransition">
        <pc:chgData name="Srinivasa Sai Abhijit Challapalli" userId="53ab4a155de4eedd" providerId="LiveId" clId="{B4FCFDD5-F6A6-4D12-B15D-B257C1FA99EA}" dt="2024-03-08T21:11:24.986" v="36"/>
        <pc:sldMkLst>
          <pc:docMk/>
          <pc:sldMk cId="3801630742" sldId="280"/>
        </pc:sldMkLst>
      </pc:sldChg>
      <pc:sldChg chg="modTransition">
        <pc:chgData name="Srinivasa Sai Abhijit Challapalli" userId="53ab4a155de4eedd" providerId="LiveId" clId="{B4FCFDD5-F6A6-4D12-B15D-B257C1FA99EA}" dt="2024-03-08T21:11:28.629" v="37"/>
        <pc:sldMkLst>
          <pc:docMk/>
          <pc:sldMk cId="2354821059" sldId="281"/>
        </pc:sldMkLst>
      </pc:sldChg>
      <pc:sldChg chg="modTransition">
        <pc:chgData name="Srinivasa Sai Abhijit Challapalli" userId="53ab4a155de4eedd" providerId="LiveId" clId="{B4FCFDD5-F6A6-4D12-B15D-B257C1FA99EA}" dt="2024-03-08T21:11:31.047" v="38"/>
        <pc:sldMkLst>
          <pc:docMk/>
          <pc:sldMk cId="2903285538" sldId="282"/>
        </pc:sldMkLst>
      </pc:sldChg>
      <pc:sldChg chg="modTransition">
        <pc:chgData name="Srinivasa Sai Abhijit Challapalli" userId="53ab4a155de4eedd" providerId="LiveId" clId="{B4FCFDD5-F6A6-4D12-B15D-B257C1FA99EA}" dt="2024-03-08T21:11:36.921" v="39"/>
        <pc:sldMkLst>
          <pc:docMk/>
          <pc:sldMk cId="426238731" sldId="283"/>
        </pc:sldMkLst>
      </pc:sldChg>
      <pc:sldChg chg="modTransition">
        <pc:chgData name="Srinivasa Sai Abhijit Challapalli" userId="53ab4a155de4eedd" providerId="LiveId" clId="{B4FCFDD5-F6A6-4D12-B15D-B257C1FA99EA}" dt="2024-03-08T21:11:40.829" v="40"/>
        <pc:sldMkLst>
          <pc:docMk/>
          <pc:sldMk cId="3864008419" sldId="284"/>
        </pc:sldMkLst>
      </pc:sldChg>
      <pc:sldChg chg="modTransition">
        <pc:chgData name="Srinivasa Sai Abhijit Challapalli" userId="53ab4a155de4eedd" providerId="LiveId" clId="{B4FCFDD5-F6A6-4D12-B15D-B257C1FA99EA}" dt="2024-03-08T21:11:46.986" v="41"/>
        <pc:sldMkLst>
          <pc:docMk/>
          <pc:sldMk cId="1217033521" sldId="285"/>
        </pc:sldMkLst>
      </pc:sldChg>
      <pc:sldChg chg="modTransition">
        <pc:chgData name="Srinivasa Sai Abhijit Challapalli" userId="53ab4a155de4eedd" providerId="LiveId" clId="{B4FCFDD5-F6A6-4D12-B15D-B257C1FA99EA}" dt="2024-03-08T21:11:51.132" v="42"/>
        <pc:sldMkLst>
          <pc:docMk/>
          <pc:sldMk cId="448619131" sldId="286"/>
        </pc:sldMkLst>
      </pc:sldChg>
      <pc:sldChg chg="modTransition">
        <pc:chgData name="Srinivasa Sai Abhijit Challapalli" userId="53ab4a155de4eedd" providerId="LiveId" clId="{B4FCFDD5-F6A6-4D12-B15D-B257C1FA99EA}" dt="2024-03-08T21:11:53.079" v="43"/>
        <pc:sldMkLst>
          <pc:docMk/>
          <pc:sldMk cId="2261527071" sldId="287"/>
        </pc:sldMkLst>
      </pc:sldChg>
      <pc:sldChg chg="modTransition">
        <pc:chgData name="Srinivasa Sai Abhijit Challapalli" userId="53ab4a155de4eedd" providerId="LiveId" clId="{B4FCFDD5-F6A6-4D12-B15D-B257C1FA99EA}" dt="2024-03-08T21:11:55.279" v="44"/>
        <pc:sldMkLst>
          <pc:docMk/>
          <pc:sldMk cId="1502047439" sldId="288"/>
        </pc:sldMkLst>
      </pc:sldChg>
      <pc:sldChg chg="modTransition">
        <pc:chgData name="Srinivasa Sai Abhijit Challapalli" userId="53ab4a155de4eedd" providerId="LiveId" clId="{B4FCFDD5-F6A6-4D12-B15D-B257C1FA99EA}" dt="2024-03-08T21:12:03.335" v="46"/>
        <pc:sldMkLst>
          <pc:docMk/>
          <pc:sldMk cId="464907359" sldId="289"/>
        </pc:sldMkLst>
      </pc:sldChg>
      <pc:sldChg chg="modTransition">
        <pc:chgData name="Srinivasa Sai Abhijit Challapalli" userId="53ab4a155de4eedd" providerId="LiveId" clId="{B4FCFDD5-F6A6-4D12-B15D-B257C1FA99EA}" dt="2024-03-08T21:12:13.569" v="48"/>
        <pc:sldMkLst>
          <pc:docMk/>
          <pc:sldMk cId="1844911349" sldId="290"/>
        </pc:sldMkLst>
      </pc:sldChg>
      <pc:sldChg chg="modTransition">
        <pc:chgData name="Srinivasa Sai Abhijit Challapalli" userId="53ab4a155de4eedd" providerId="LiveId" clId="{B4FCFDD5-F6A6-4D12-B15D-B257C1FA99EA}" dt="2024-03-08T21:12:05.344" v="47"/>
        <pc:sldMkLst>
          <pc:docMk/>
          <pc:sldMk cId="974199012" sldId="291"/>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B9CCC6-2398-4AA8-9FB0-25C977900086}"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DDE93738-4F00-4840-A0C1-D01346D0FA3F}">
      <dgm:prSet/>
      <dgm:spPr/>
      <dgm:t>
        <a:bodyPr/>
        <a:lstStyle/>
        <a:p>
          <a:r>
            <a:rPr lang="en-US" dirty="0"/>
            <a:t>Definition: Machine Learning is a subset of AI that enables systems to learn from experience without explicit programming.</a:t>
          </a:r>
        </a:p>
      </dgm:t>
    </dgm:pt>
    <dgm:pt modelId="{6DFCF959-CD43-4395-94DA-5051F4BF5A0E}" type="parTrans" cxnId="{CBE483AE-E4CC-47F1-9282-A64B5DDE255A}">
      <dgm:prSet/>
      <dgm:spPr/>
      <dgm:t>
        <a:bodyPr/>
        <a:lstStyle/>
        <a:p>
          <a:endParaRPr lang="en-US"/>
        </a:p>
      </dgm:t>
    </dgm:pt>
    <dgm:pt modelId="{464D7526-F76D-4B73-BA65-81A65E8CC662}" type="sibTrans" cxnId="{CBE483AE-E4CC-47F1-9282-A64B5DDE255A}">
      <dgm:prSet/>
      <dgm:spPr/>
      <dgm:t>
        <a:bodyPr/>
        <a:lstStyle/>
        <a:p>
          <a:endParaRPr lang="en-US"/>
        </a:p>
      </dgm:t>
    </dgm:pt>
    <dgm:pt modelId="{EEACB8D3-3925-4D97-B8D1-B76BD9F8CC8C}">
      <dgm:prSet/>
      <dgm:spPr/>
      <dgm:t>
        <a:bodyPr/>
        <a:lstStyle/>
        <a:p>
          <a:r>
            <a:rPr lang="en-US"/>
            <a:t>Goal: Enable computers to learn automatically without human intervention.</a:t>
          </a:r>
        </a:p>
      </dgm:t>
    </dgm:pt>
    <dgm:pt modelId="{B44DAB26-315E-4779-BE41-69EF4E7737D8}" type="parTrans" cxnId="{2848D9BF-512E-40F4-9352-E1B2AE734153}">
      <dgm:prSet/>
      <dgm:spPr/>
      <dgm:t>
        <a:bodyPr/>
        <a:lstStyle/>
        <a:p>
          <a:endParaRPr lang="en-US"/>
        </a:p>
      </dgm:t>
    </dgm:pt>
    <dgm:pt modelId="{C06DE8CF-426E-43B9-A78D-6F7A13D2D9A5}" type="sibTrans" cxnId="{2848D9BF-512E-40F4-9352-E1B2AE734153}">
      <dgm:prSet/>
      <dgm:spPr/>
      <dgm:t>
        <a:bodyPr/>
        <a:lstStyle/>
        <a:p>
          <a:endParaRPr lang="en-US"/>
        </a:p>
      </dgm:t>
    </dgm:pt>
    <dgm:pt modelId="{B56C20A9-8FAB-48FF-9ADE-DC97B33A0740}">
      <dgm:prSet/>
      <dgm:spPr/>
      <dgm:t>
        <a:bodyPr/>
        <a:lstStyle/>
        <a:p>
          <a:r>
            <a:rPr lang="en-US"/>
            <a:t>Types of Machine Learning:</a:t>
          </a:r>
        </a:p>
      </dgm:t>
    </dgm:pt>
    <dgm:pt modelId="{655F6E25-C490-4556-A5F6-1ED31E08CC35}" type="parTrans" cxnId="{EA6F544C-A858-40E1-8048-BF5E01F8A902}">
      <dgm:prSet/>
      <dgm:spPr/>
      <dgm:t>
        <a:bodyPr/>
        <a:lstStyle/>
        <a:p>
          <a:endParaRPr lang="en-US"/>
        </a:p>
      </dgm:t>
    </dgm:pt>
    <dgm:pt modelId="{D5537A8B-31AD-48DE-8C56-FCE23F0CCE46}" type="sibTrans" cxnId="{EA6F544C-A858-40E1-8048-BF5E01F8A902}">
      <dgm:prSet/>
      <dgm:spPr/>
      <dgm:t>
        <a:bodyPr/>
        <a:lstStyle/>
        <a:p>
          <a:endParaRPr lang="en-US"/>
        </a:p>
      </dgm:t>
    </dgm:pt>
    <dgm:pt modelId="{D8887F40-CCF6-489A-B09E-CC279EF16463}">
      <dgm:prSet/>
      <dgm:spPr/>
      <dgm:t>
        <a:bodyPr/>
        <a:lstStyle/>
        <a:p>
          <a:r>
            <a:rPr lang="en-US" dirty="0"/>
            <a:t>Supervised Learning: Learning from a labeled dataset.</a:t>
          </a:r>
        </a:p>
      </dgm:t>
    </dgm:pt>
    <dgm:pt modelId="{9ABE0B97-C7B0-4864-93C4-33985A46AB8C}" type="parTrans" cxnId="{21222DB5-6DA5-47B1-9004-CB2C3948B644}">
      <dgm:prSet/>
      <dgm:spPr/>
      <dgm:t>
        <a:bodyPr/>
        <a:lstStyle/>
        <a:p>
          <a:endParaRPr lang="en-US"/>
        </a:p>
      </dgm:t>
    </dgm:pt>
    <dgm:pt modelId="{88670E72-5E69-458C-96AA-A98940DA63A7}" type="sibTrans" cxnId="{21222DB5-6DA5-47B1-9004-CB2C3948B644}">
      <dgm:prSet/>
      <dgm:spPr/>
      <dgm:t>
        <a:bodyPr/>
        <a:lstStyle/>
        <a:p>
          <a:endParaRPr lang="en-US"/>
        </a:p>
      </dgm:t>
    </dgm:pt>
    <dgm:pt modelId="{F0147032-EF21-4B0B-9277-7D45F4E81D6A}">
      <dgm:prSet/>
      <dgm:spPr/>
      <dgm:t>
        <a:bodyPr/>
        <a:lstStyle/>
        <a:p>
          <a:r>
            <a:rPr lang="en-US" dirty="0"/>
            <a:t>Unsupervised Learning: Learning from data without labels.</a:t>
          </a:r>
        </a:p>
      </dgm:t>
    </dgm:pt>
    <dgm:pt modelId="{B0FE79D8-4229-4F54-9BE0-0A936AEC7015}" type="parTrans" cxnId="{6E31EA1C-5884-4A72-84D1-FE4F0B3F0253}">
      <dgm:prSet/>
      <dgm:spPr/>
      <dgm:t>
        <a:bodyPr/>
        <a:lstStyle/>
        <a:p>
          <a:endParaRPr lang="en-US"/>
        </a:p>
      </dgm:t>
    </dgm:pt>
    <dgm:pt modelId="{F8167D64-D795-461D-BEB1-2C360400C053}" type="sibTrans" cxnId="{6E31EA1C-5884-4A72-84D1-FE4F0B3F0253}">
      <dgm:prSet/>
      <dgm:spPr/>
      <dgm:t>
        <a:bodyPr/>
        <a:lstStyle/>
        <a:p>
          <a:endParaRPr lang="en-US"/>
        </a:p>
      </dgm:t>
    </dgm:pt>
    <dgm:pt modelId="{D837D6A7-B2D1-4935-8CD4-AB117ACE2DBE}">
      <dgm:prSet/>
      <dgm:spPr/>
      <dgm:t>
        <a:bodyPr/>
        <a:lstStyle/>
        <a:p>
          <a:r>
            <a:rPr lang="en-US" dirty="0"/>
            <a:t>Reinforcement Learning: Learning to make decisions through trial and error.</a:t>
          </a:r>
        </a:p>
      </dgm:t>
    </dgm:pt>
    <dgm:pt modelId="{31F80DB4-D6C5-4BA7-8474-097071598E97}" type="parTrans" cxnId="{565D574F-F5C2-4CF3-9501-6069D64F67B6}">
      <dgm:prSet/>
      <dgm:spPr/>
      <dgm:t>
        <a:bodyPr/>
        <a:lstStyle/>
        <a:p>
          <a:endParaRPr lang="en-US"/>
        </a:p>
      </dgm:t>
    </dgm:pt>
    <dgm:pt modelId="{17F1DF61-B358-468F-9066-47D551BE89C3}" type="sibTrans" cxnId="{565D574F-F5C2-4CF3-9501-6069D64F67B6}">
      <dgm:prSet/>
      <dgm:spPr/>
      <dgm:t>
        <a:bodyPr/>
        <a:lstStyle/>
        <a:p>
          <a:endParaRPr lang="en-US"/>
        </a:p>
      </dgm:t>
    </dgm:pt>
    <dgm:pt modelId="{4E959243-D173-40C6-B788-3C5431763163}" type="pres">
      <dgm:prSet presAssocID="{81B9CCC6-2398-4AA8-9FB0-25C977900086}" presName="Name0" presStyleCnt="0">
        <dgm:presLayoutVars>
          <dgm:dir/>
          <dgm:resizeHandles val="exact"/>
        </dgm:presLayoutVars>
      </dgm:prSet>
      <dgm:spPr/>
    </dgm:pt>
    <dgm:pt modelId="{FBC76CF0-CD93-4D3C-ADC5-DA1790C161AB}" type="pres">
      <dgm:prSet presAssocID="{DDE93738-4F00-4840-A0C1-D01346D0FA3F}" presName="node" presStyleLbl="node1" presStyleIdx="0" presStyleCnt="6">
        <dgm:presLayoutVars>
          <dgm:bulletEnabled val="1"/>
        </dgm:presLayoutVars>
      </dgm:prSet>
      <dgm:spPr/>
    </dgm:pt>
    <dgm:pt modelId="{BBA6A2B7-4156-4273-B84B-4041886B2CF0}" type="pres">
      <dgm:prSet presAssocID="{464D7526-F76D-4B73-BA65-81A65E8CC662}" presName="sibTrans" presStyleLbl="sibTrans1D1" presStyleIdx="0" presStyleCnt="5"/>
      <dgm:spPr/>
    </dgm:pt>
    <dgm:pt modelId="{863ECED6-97BA-46D1-AEE1-0B5497172952}" type="pres">
      <dgm:prSet presAssocID="{464D7526-F76D-4B73-BA65-81A65E8CC662}" presName="connectorText" presStyleLbl="sibTrans1D1" presStyleIdx="0" presStyleCnt="5"/>
      <dgm:spPr/>
    </dgm:pt>
    <dgm:pt modelId="{7725A5ED-6D74-45C7-996B-9DFCFE85FA08}" type="pres">
      <dgm:prSet presAssocID="{EEACB8D3-3925-4D97-B8D1-B76BD9F8CC8C}" presName="node" presStyleLbl="node1" presStyleIdx="1" presStyleCnt="6">
        <dgm:presLayoutVars>
          <dgm:bulletEnabled val="1"/>
        </dgm:presLayoutVars>
      </dgm:prSet>
      <dgm:spPr/>
    </dgm:pt>
    <dgm:pt modelId="{3377753E-3A69-4C15-9192-2E6ED17E09C0}" type="pres">
      <dgm:prSet presAssocID="{C06DE8CF-426E-43B9-A78D-6F7A13D2D9A5}" presName="sibTrans" presStyleLbl="sibTrans1D1" presStyleIdx="1" presStyleCnt="5"/>
      <dgm:spPr/>
    </dgm:pt>
    <dgm:pt modelId="{6A5FD688-703D-4F79-9B38-085D28492709}" type="pres">
      <dgm:prSet presAssocID="{C06DE8CF-426E-43B9-A78D-6F7A13D2D9A5}" presName="connectorText" presStyleLbl="sibTrans1D1" presStyleIdx="1" presStyleCnt="5"/>
      <dgm:spPr/>
    </dgm:pt>
    <dgm:pt modelId="{1923846F-78C2-4FD5-A7A6-B4DA877013A0}" type="pres">
      <dgm:prSet presAssocID="{B56C20A9-8FAB-48FF-9ADE-DC97B33A0740}" presName="node" presStyleLbl="node1" presStyleIdx="2" presStyleCnt="6">
        <dgm:presLayoutVars>
          <dgm:bulletEnabled val="1"/>
        </dgm:presLayoutVars>
      </dgm:prSet>
      <dgm:spPr/>
    </dgm:pt>
    <dgm:pt modelId="{1D2C8956-176C-40E6-99D0-DFBBFB6F17FC}" type="pres">
      <dgm:prSet presAssocID="{D5537A8B-31AD-48DE-8C56-FCE23F0CCE46}" presName="sibTrans" presStyleLbl="sibTrans1D1" presStyleIdx="2" presStyleCnt="5"/>
      <dgm:spPr/>
    </dgm:pt>
    <dgm:pt modelId="{943056F1-4A01-42F1-B6C1-5F367B4938F0}" type="pres">
      <dgm:prSet presAssocID="{D5537A8B-31AD-48DE-8C56-FCE23F0CCE46}" presName="connectorText" presStyleLbl="sibTrans1D1" presStyleIdx="2" presStyleCnt="5"/>
      <dgm:spPr/>
    </dgm:pt>
    <dgm:pt modelId="{B682B508-8B40-4AE6-B7CB-B3FEF770F39B}" type="pres">
      <dgm:prSet presAssocID="{D8887F40-CCF6-489A-B09E-CC279EF16463}" presName="node" presStyleLbl="node1" presStyleIdx="3" presStyleCnt="6">
        <dgm:presLayoutVars>
          <dgm:bulletEnabled val="1"/>
        </dgm:presLayoutVars>
      </dgm:prSet>
      <dgm:spPr/>
    </dgm:pt>
    <dgm:pt modelId="{FD64D0CD-426C-43BD-AB94-5D3C63E8AD55}" type="pres">
      <dgm:prSet presAssocID="{88670E72-5E69-458C-96AA-A98940DA63A7}" presName="sibTrans" presStyleLbl="sibTrans1D1" presStyleIdx="3" presStyleCnt="5"/>
      <dgm:spPr/>
    </dgm:pt>
    <dgm:pt modelId="{E685439F-3E3A-4737-BA1B-98A3B72E87FA}" type="pres">
      <dgm:prSet presAssocID="{88670E72-5E69-458C-96AA-A98940DA63A7}" presName="connectorText" presStyleLbl="sibTrans1D1" presStyleIdx="3" presStyleCnt="5"/>
      <dgm:spPr/>
    </dgm:pt>
    <dgm:pt modelId="{6B6DC5B1-FBFE-4C62-97F4-99A5E114ADAF}" type="pres">
      <dgm:prSet presAssocID="{F0147032-EF21-4B0B-9277-7D45F4E81D6A}" presName="node" presStyleLbl="node1" presStyleIdx="4" presStyleCnt="6">
        <dgm:presLayoutVars>
          <dgm:bulletEnabled val="1"/>
        </dgm:presLayoutVars>
      </dgm:prSet>
      <dgm:spPr/>
    </dgm:pt>
    <dgm:pt modelId="{80595412-3C48-4EBF-B582-99CF3E5F6B7F}" type="pres">
      <dgm:prSet presAssocID="{F8167D64-D795-461D-BEB1-2C360400C053}" presName="sibTrans" presStyleLbl="sibTrans1D1" presStyleIdx="4" presStyleCnt="5"/>
      <dgm:spPr/>
    </dgm:pt>
    <dgm:pt modelId="{3E6BA592-2623-4E63-BC99-6FEA512B1F5A}" type="pres">
      <dgm:prSet presAssocID="{F8167D64-D795-461D-BEB1-2C360400C053}" presName="connectorText" presStyleLbl="sibTrans1D1" presStyleIdx="4" presStyleCnt="5"/>
      <dgm:spPr/>
    </dgm:pt>
    <dgm:pt modelId="{0DF1A42E-191F-4414-A5BD-E297A316EFAB}" type="pres">
      <dgm:prSet presAssocID="{D837D6A7-B2D1-4935-8CD4-AB117ACE2DBE}" presName="node" presStyleLbl="node1" presStyleIdx="5" presStyleCnt="6">
        <dgm:presLayoutVars>
          <dgm:bulletEnabled val="1"/>
        </dgm:presLayoutVars>
      </dgm:prSet>
      <dgm:spPr/>
    </dgm:pt>
  </dgm:ptLst>
  <dgm:cxnLst>
    <dgm:cxn modelId="{6F8DE919-0951-4443-A832-D905D9AB4122}" type="presOf" srcId="{F8167D64-D795-461D-BEB1-2C360400C053}" destId="{3E6BA592-2623-4E63-BC99-6FEA512B1F5A}" srcOrd="1" destOrd="0" presId="urn:microsoft.com/office/officeart/2016/7/layout/RepeatingBendingProcessNew"/>
    <dgm:cxn modelId="{6E31EA1C-5884-4A72-84D1-FE4F0B3F0253}" srcId="{81B9CCC6-2398-4AA8-9FB0-25C977900086}" destId="{F0147032-EF21-4B0B-9277-7D45F4E81D6A}" srcOrd="4" destOrd="0" parTransId="{B0FE79D8-4229-4F54-9BE0-0A936AEC7015}" sibTransId="{F8167D64-D795-461D-BEB1-2C360400C053}"/>
    <dgm:cxn modelId="{4887FC2A-B5CC-45FE-8CF0-92FFCA7E4D8A}" type="presOf" srcId="{464D7526-F76D-4B73-BA65-81A65E8CC662}" destId="{863ECED6-97BA-46D1-AEE1-0B5497172952}" srcOrd="1" destOrd="0" presId="urn:microsoft.com/office/officeart/2016/7/layout/RepeatingBendingProcessNew"/>
    <dgm:cxn modelId="{83618C2F-31F8-46B4-AF64-DE8551BBC036}" type="presOf" srcId="{D5537A8B-31AD-48DE-8C56-FCE23F0CCE46}" destId="{943056F1-4A01-42F1-B6C1-5F367B4938F0}" srcOrd="1" destOrd="0" presId="urn:microsoft.com/office/officeart/2016/7/layout/RepeatingBendingProcessNew"/>
    <dgm:cxn modelId="{96A90764-6FBB-4577-9AB9-C7ABDFF34EFF}" type="presOf" srcId="{C06DE8CF-426E-43B9-A78D-6F7A13D2D9A5}" destId="{6A5FD688-703D-4F79-9B38-085D28492709}" srcOrd="1" destOrd="0" presId="urn:microsoft.com/office/officeart/2016/7/layout/RepeatingBendingProcessNew"/>
    <dgm:cxn modelId="{61570D47-3FAE-429D-BFE9-06B7CDFC4BDB}" type="presOf" srcId="{88670E72-5E69-458C-96AA-A98940DA63A7}" destId="{FD64D0CD-426C-43BD-AB94-5D3C63E8AD55}" srcOrd="0" destOrd="0" presId="urn:microsoft.com/office/officeart/2016/7/layout/RepeatingBendingProcessNew"/>
    <dgm:cxn modelId="{E5F8656A-7D2C-48C5-823C-BE03B17FB77D}" type="presOf" srcId="{88670E72-5E69-458C-96AA-A98940DA63A7}" destId="{E685439F-3E3A-4737-BA1B-98A3B72E87FA}" srcOrd="1" destOrd="0" presId="urn:microsoft.com/office/officeart/2016/7/layout/RepeatingBendingProcessNew"/>
    <dgm:cxn modelId="{5F102B6B-93FC-4C2E-BABF-CF3ED98FFAD0}" type="presOf" srcId="{81B9CCC6-2398-4AA8-9FB0-25C977900086}" destId="{4E959243-D173-40C6-B788-3C5431763163}" srcOrd="0" destOrd="0" presId="urn:microsoft.com/office/officeart/2016/7/layout/RepeatingBendingProcessNew"/>
    <dgm:cxn modelId="{EA6F544C-A858-40E1-8048-BF5E01F8A902}" srcId="{81B9CCC6-2398-4AA8-9FB0-25C977900086}" destId="{B56C20A9-8FAB-48FF-9ADE-DC97B33A0740}" srcOrd="2" destOrd="0" parTransId="{655F6E25-C490-4556-A5F6-1ED31E08CC35}" sibTransId="{D5537A8B-31AD-48DE-8C56-FCE23F0CCE46}"/>
    <dgm:cxn modelId="{565D574F-F5C2-4CF3-9501-6069D64F67B6}" srcId="{81B9CCC6-2398-4AA8-9FB0-25C977900086}" destId="{D837D6A7-B2D1-4935-8CD4-AB117ACE2DBE}" srcOrd="5" destOrd="0" parTransId="{31F80DB4-D6C5-4BA7-8474-097071598E97}" sibTransId="{17F1DF61-B358-468F-9066-47D551BE89C3}"/>
    <dgm:cxn modelId="{FECC2773-27A2-4838-AD6B-17EAEE5C8E00}" type="presOf" srcId="{EEACB8D3-3925-4D97-B8D1-B76BD9F8CC8C}" destId="{7725A5ED-6D74-45C7-996B-9DFCFE85FA08}" srcOrd="0" destOrd="0" presId="urn:microsoft.com/office/officeart/2016/7/layout/RepeatingBendingProcessNew"/>
    <dgm:cxn modelId="{EF1E1A57-F1BE-452D-9FE6-81445B862F6A}" type="presOf" srcId="{464D7526-F76D-4B73-BA65-81A65E8CC662}" destId="{BBA6A2B7-4156-4273-B84B-4041886B2CF0}" srcOrd="0" destOrd="0" presId="urn:microsoft.com/office/officeart/2016/7/layout/RepeatingBendingProcessNew"/>
    <dgm:cxn modelId="{DD62F05A-867B-4AC5-A935-76AD9FE9393D}" type="presOf" srcId="{DDE93738-4F00-4840-A0C1-D01346D0FA3F}" destId="{FBC76CF0-CD93-4D3C-ADC5-DA1790C161AB}" srcOrd="0" destOrd="0" presId="urn:microsoft.com/office/officeart/2016/7/layout/RepeatingBendingProcessNew"/>
    <dgm:cxn modelId="{DE0B487E-4779-46F9-9C68-F7D4CD2F7A76}" type="presOf" srcId="{D5537A8B-31AD-48DE-8C56-FCE23F0CCE46}" destId="{1D2C8956-176C-40E6-99D0-DFBBFB6F17FC}" srcOrd="0" destOrd="0" presId="urn:microsoft.com/office/officeart/2016/7/layout/RepeatingBendingProcessNew"/>
    <dgm:cxn modelId="{6905A885-DA83-43A2-A0F3-93E124E7F062}" type="presOf" srcId="{F0147032-EF21-4B0B-9277-7D45F4E81D6A}" destId="{6B6DC5B1-FBFE-4C62-97F4-99A5E114ADAF}" srcOrd="0" destOrd="0" presId="urn:microsoft.com/office/officeart/2016/7/layout/RepeatingBendingProcessNew"/>
    <dgm:cxn modelId="{CBE483AE-E4CC-47F1-9282-A64B5DDE255A}" srcId="{81B9CCC6-2398-4AA8-9FB0-25C977900086}" destId="{DDE93738-4F00-4840-A0C1-D01346D0FA3F}" srcOrd="0" destOrd="0" parTransId="{6DFCF959-CD43-4395-94DA-5051F4BF5A0E}" sibTransId="{464D7526-F76D-4B73-BA65-81A65E8CC662}"/>
    <dgm:cxn modelId="{21222DB5-6DA5-47B1-9004-CB2C3948B644}" srcId="{81B9CCC6-2398-4AA8-9FB0-25C977900086}" destId="{D8887F40-CCF6-489A-B09E-CC279EF16463}" srcOrd="3" destOrd="0" parTransId="{9ABE0B97-C7B0-4864-93C4-33985A46AB8C}" sibTransId="{88670E72-5E69-458C-96AA-A98940DA63A7}"/>
    <dgm:cxn modelId="{C76389B5-52D6-4B85-9122-9B62E79121FC}" type="presOf" srcId="{C06DE8CF-426E-43B9-A78D-6F7A13D2D9A5}" destId="{3377753E-3A69-4C15-9192-2E6ED17E09C0}" srcOrd="0" destOrd="0" presId="urn:microsoft.com/office/officeart/2016/7/layout/RepeatingBendingProcessNew"/>
    <dgm:cxn modelId="{2848D9BF-512E-40F4-9352-E1B2AE734153}" srcId="{81B9CCC6-2398-4AA8-9FB0-25C977900086}" destId="{EEACB8D3-3925-4D97-B8D1-B76BD9F8CC8C}" srcOrd="1" destOrd="0" parTransId="{B44DAB26-315E-4779-BE41-69EF4E7737D8}" sibTransId="{C06DE8CF-426E-43B9-A78D-6F7A13D2D9A5}"/>
    <dgm:cxn modelId="{576A22CB-A780-4170-93E1-7A7EC3637BE0}" type="presOf" srcId="{B56C20A9-8FAB-48FF-9ADE-DC97B33A0740}" destId="{1923846F-78C2-4FD5-A7A6-B4DA877013A0}" srcOrd="0" destOrd="0" presId="urn:microsoft.com/office/officeart/2016/7/layout/RepeatingBendingProcessNew"/>
    <dgm:cxn modelId="{A9E9E7D6-41B0-4CC9-8E31-1240E60AD418}" type="presOf" srcId="{D8887F40-CCF6-489A-B09E-CC279EF16463}" destId="{B682B508-8B40-4AE6-B7CB-B3FEF770F39B}" srcOrd="0" destOrd="0" presId="urn:microsoft.com/office/officeart/2016/7/layout/RepeatingBendingProcessNew"/>
    <dgm:cxn modelId="{486AA4DB-428C-4419-AA04-D0BA9C4909DD}" type="presOf" srcId="{F8167D64-D795-461D-BEB1-2C360400C053}" destId="{80595412-3C48-4EBF-B582-99CF3E5F6B7F}" srcOrd="0" destOrd="0" presId="urn:microsoft.com/office/officeart/2016/7/layout/RepeatingBendingProcessNew"/>
    <dgm:cxn modelId="{101066F3-7A2F-4A7F-A036-8F915B5D3264}" type="presOf" srcId="{D837D6A7-B2D1-4935-8CD4-AB117ACE2DBE}" destId="{0DF1A42E-191F-4414-A5BD-E297A316EFAB}" srcOrd="0" destOrd="0" presId="urn:microsoft.com/office/officeart/2016/7/layout/RepeatingBendingProcessNew"/>
    <dgm:cxn modelId="{28A3F75A-DC0C-4CA2-9926-BC597A66A168}" type="presParOf" srcId="{4E959243-D173-40C6-B788-3C5431763163}" destId="{FBC76CF0-CD93-4D3C-ADC5-DA1790C161AB}" srcOrd="0" destOrd="0" presId="urn:microsoft.com/office/officeart/2016/7/layout/RepeatingBendingProcessNew"/>
    <dgm:cxn modelId="{07F8D728-F47B-47AA-B5AC-86647C66668F}" type="presParOf" srcId="{4E959243-D173-40C6-B788-3C5431763163}" destId="{BBA6A2B7-4156-4273-B84B-4041886B2CF0}" srcOrd="1" destOrd="0" presId="urn:microsoft.com/office/officeart/2016/7/layout/RepeatingBendingProcessNew"/>
    <dgm:cxn modelId="{D87FA7A0-3E66-4BAC-8ECA-13FF2A249B80}" type="presParOf" srcId="{BBA6A2B7-4156-4273-B84B-4041886B2CF0}" destId="{863ECED6-97BA-46D1-AEE1-0B5497172952}" srcOrd="0" destOrd="0" presId="urn:microsoft.com/office/officeart/2016/7/layout/RepeatingBendingProcessNew"/>
    <dgm:cxn modelId="{944634B7-3617-445B-8DF7-0DF0EF8A628B}" type="presParOf" srcId="{4E959243-D173-40C6-B788-3C5431763163}" destId="{7725A5ED-6D74-45C7-996B-9DFCFE85FA08}" srcOrd="2" destOrd="0" presId="urn:microsoft.com/office/officeart/2016/7/layout/RepeatingBendingProcessNew"/>
    <dgm:cxn modelId="{D747382E-2AEA-4795-912F-2009665D452C}" type="presParOf" srcId="{4E959243-D173-40C6-B788-3C5431763163}" destId="{3377753E-3A69-4C15-9192-2E6ED17E09C0}" srcOrd="3" destOrd="0" presId="urn:microsoft.com/office/officeart/2016/7/layout/RepeatingBendingProcessNew"/>
    <dgm:cxn modelId="{6EB73D4B-6F77-40AC-836D-8C6A9637CC30}" type="presParOf" srcId="{3377753E-3A69-4C15-9192-2E6ED17E09C0}" destId="{6A5FD688-703D-4F79-9B38-085D28492709}" srcOrd="0" destOrd="0" presId="urn:microsoft.com/office/officeart/2016/7/layout/RepeatingBendingProcessNew"/>
    <dgm:cxn modelId="{ECD47E0B-082F-4BE0-8F5C-5AD8587FE414}" type="presParOf" srcId="{4E959243-D173-40C6-B788-3C5431763163}" destId="{1923846F-78C2-4FD5-A7A6-B4DA877013A0}" srcOrd="4" destOrd="0" presId="urn:microsoft.com/office/officeart/2016/7/layout/RepeatingBendingProcessNew"/>
    <dgm:cxn modelId="{94CAE07C-4680-484D-9744-B333B3868A01}" type="presParOf" srcId="{4E959243-D173-40C6-B788-3C5431763163}" destId="{1D2C8956-176C-40E6-99D0-DFBBFB6F17FC}" srcOrd="5" destOrd="0" presId="urn:microsoft.com/office/officeart/2016/7/layout/RepeatingBendingProcessNew"/>
    <dgm:cxn modelId="{D568E398-A725-4F7F-8A40-A23BAE6160D9}" type="presParOf" srcId="{1D2C8956-176C-40E6-99D0-DFBBFB6F17FC}" destId="{943056F1-4A01-42F1-B6C1-5F367B4938F0}" srcOrd="0" destOrd="0" presId="urn:microsoft.com/office/officeart/2016/7/layout/RepeatingBendingProcessNew"/>
    <dgm:cxn modelId="{049BD3F9-EAB0-4BFC-9394-D2C87B1AD715}" type="presParOf" srcId="{4E959243-D173-40C6-B788-3C5431763163}" destId="{B682B508-8B40-4AE6-B7CB-B3FEF770F39B}" srcOrd="6" destOrd="0" presId="urn:microsoft.com/office/officeart/2016/7/layout/RepeatingBendingProcessNew"/>
    <dgm:cxn modelId="{B43C5C41-B8C6-4F27-BD56-832D20CD952B}" type="presParOf" srcId="{4E959243-D173-40C6-B788-3C5431763163}" destId="{FD64D0CD-426C-43BD-AB94-5D3C63E8AD55}" srcOrd="7" destOrd="0" presId="urn:microsoft.com/office/officeart/2016/7/layout/RepeatingBendingProcessNew"/>
    <dgm:cxn modelId="{B05BB430-F6A9-4FE0-AE65-905276D3E291}" type="presParOf" srcId="{FD64D0CD-426C-43BD-AB94-5D3C63E8AD55}" destId="{E685439F-3E3A-4737-BA1B-98A3B72E87FA}" srcOrd="0" destOrd="0" presId="urn:microsoft.com/office/officeart/2016/7/layout/RepeatingBendingProcessNew"/>
    <dgm:cxn modelId="{21999421-B36A-4552-B9A9-6EAD750E37FE}" type="presParOf" srcId="{4E959243-D173-40C6-B788-3C5431763163}" destId="{6B6DC5B1-FBFE-4C62-97F4-99A5E114ADAF}" srcOrd="8" destOrd="0" presId="urn:microsoft.com/office/officeart/2016/7/layout/RepeatingBendingProcessNew"/>
    <dgm:cxn modelId="{487A9363-7CB2-4E03-861F-9CCF94E8AF0D}" type="presParOf" srcId="{4E959243-D173-40C6-B788-3C5431763163}" destId="{80595412-3C48-4EBF-B582-99CF3E5F6B7F}" srcOrd="9" destOrd="0" presId="urn:microsoft.com/office/officeart/2016/7/layout/RepeatingBendingProcessNew"/>
    <dgm:cxn modelId="{AA61B2F6-53FD-417F-B512-2A651956554D}" type="presParOf" srcId="{80595412-3C48-4EBF-B582-99CF3E5F6B7F}" destId="{3E6BA592-2623-4E63-BC99-6FEA512B1F5A}" srcOrd="0" destOrd="0" presId="urn:microsoft.com/office/officeart/2016/7/layout/RepeatingBendingProcessNew"/>
    <dgm:cxn modelId="{6E94750B-F318-4EEB-AF21-96AFADBFDA86}" type="presParOf" srcId="{4E959243-D173-40C6-B788-3C5431763163}" destId="{0DF1A42E-191F-4414-A5BD-E297A316EFAB}"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6F0B7D-E0C6-4B58-983C-0313DE33546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2E1D4A0-D3A9-4F29-8EF1-4EAF2370FCC5}">
      <dgm:prSet/>
      <dgm:spPr/>
      <dgm:t>
        <a:bodyPr/>
        <a:lstStyle/>
        <a:p>
          <a:pPr>
            <a:lnSpc>
              <a:spcPct val="100000"/>
            </a:lnSpc>
          </a:pPr>
          <a:r>
            <a:rPr lang="en-US"/>
            <a:t>Everyday Applications: From streaming recommendations to predictive text.</a:t>
          </a:r>
        </a:p>
      </dgm:t>
    </dgm:pt>
    <dgm:pt modelId="{368FC464-21BC-43D4-9E12-C74365CE1E90}" type="parTrans" cxnId="{1C6127A9-BEE4-4D17-9517-7396816601C7}">
      <dgm:prSet/>
      <dgm:spPr/>
      <dgm:t>
        <a:bodyPr/>
        <a:lstStyle/>
        <a:p>
          <a:endParaRPr lang="en-US"/>
        </a:p>
      </dgm:t>
    </dgm:pt>
    <dgm:pt modelId="{20273BBD-0022-476A-B0B2-E77AD8E70E88}" type="sibTrans" cxnId="{1C6127A9-BEE4-4D17-9517-7396816601C7}">
      <dgm:prSet/>
      <dgm:spPr/>
      <dgm:t>
        <a:bodyPr/>
        <a:lstStyle/>
        <a:p>
          <a:endParaRPr lang="en-US"/>
        </a:p>
      </dgm:t>
    </dgm:pt>
    <dgm:pt modelId="{ADA3B22A-4A7F-4223-8912-3625C22FA1EC}">
      <dgm:prSet/>
      <dgm:spPr/>
      <dgm:t>
        <a:bodyPr/>
        <a:lstStyle/>
        <a:p>
          <a:pPr>
            <a:lnSpc>
              <a:spcPct val="100000"/>
            </a:lnSpc>
          </a:pPr>
          <a:r>
            <a:rPr lang="en-US"/>
            <a:t>Business and Healthcare: Optimizing operations and advancing R&amp;D.</a:t>
          </a:r>
        </a:p>
      </dgm:t>
    </dgm:pt>
    <dgm:pt modelId="{C26B7A60-97CA-428C-8CEC-61F21F0BBC60}" type="parTrans" cxnId="{496334A2-08B0-4550-9FF2-1FFB4A5142DE}">
      <dgm:prSet/>
      <dgm:spPr/>
      <dgm:t>
        <a:bodyPr/>
        <a:lstStyle/>
        <a:p>
          <a:endParaRPr lang="en-US"/>
        </a:p>
      </dgm:t>
    </dgm:pt>
    <dgm:pt modelId="{42695F2E-901F-4FEA-AF42-9175A7D45DF5}" type="sibTrans" cxnId="{496334A2-08B0-4550-9FF2-1FFB4A5142DE}">
      <dgm:prSet/>
      <dgm:spPr/>
      <dgm:t>
        <a:bodyPr/>
        <a:lstStyle/>
        <a:p>
          <a:endParaRPr lang="en-US"/>
        </a:p>
      </dgm:t>
    </dgm:pt>
    <dgm:pt modelId="{8B8C2D54-493A-439E-8DFA-ABB86F739533}">
      <dgm:prSet/>
      <dgm:spPr/>
      <dgm:t>
        <a:bodyPr/>
        <a:lstStyle/>
        <a:p>
          <a:pPr>
            <a:lnSpc>
              <a:spcPct val="100000"/>
            </a:lnSpc>
          </a:pPr>
          <a:r>
            <a:rPr lang="en-US" dirty="0"/>
            <a:t>Future Innovations: AI in medicine, and smart cities.</a:t>
          </a:r>
        </a:p>
      </dgm:t>
    </dgm:pt>
    <dgm:pt modelId="{3B79636C-C336-4C6A-AF91-0A78DD56959D}" type="parTrans" cxnId="{9BFDC9EB-B6A8-4340-A303-52D54DF91024}">
      <dgm:prSet/>
      <dgm:spPr/>
      <dgm:t>
        <a:bodyPr/>
        <a:lstStyle/>
        <a:p>
          <a:endParaRPr lang="en-US"/>
        </a:p>
      </dgm:t>
    </dgm:pt>
    <dgm:pt modelId="{3290E9B9-5792-46EA-848F-D3794B706637}" type="sibTrans" cxnId="{9BFDC9EB-B6A8-4340-A303-52D54DF91024}">
      <dgm:prSet/>
      <dgm:spPr/>
      <dgm:t>
        <a:bodyPr/>
        <a:lstStyle/>
        <a:p>
          <a:endParaRPr lang="en-US"/>
        </a:p>
      </dgm:t>
    </dgm:pt>
    <dgm:pt modelId="{4DFF600F-74FC-4147-B5B9-EB9782A7D9FA}" type="pres">
      <dgm:prSet presAssocID="{8B6F0B7D-E0C6-4B58-983C-0313DE33546B}" presName="root" presStyleCnt="0">
        <dgm:presLayoutVars>
          <dgm:dir/>
          <dgm:resizeHandles val="exact"/>
        </dgm:presLayoutVars>
      </dgm:prSet>
      <dgm:spPr/>
    </dgm:pt>
    <dgm:pt modelId="{711596C1-2495-4DFD-ADFE-975908BA78BD}" type="pres">
      <dgm:prSet presAssocID="{22E1D4A0-D3A9-4F29-8EF1-4EAF2370FCC5}" presName="compNode" presStyleCnt="0"/>
      <dgm:spPr/>
    </dgm:pt>
    <dgm:pt modelId="{8CFED5F6-5268-4800-85F7-06A4BE369676}" type="pres">
      <dgm:prSet presAssocID="{22E1D4A0-D3A9-4F29-8EF1-4EAF2370FCC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ream"/>
        </a:ext>
      </dgm:extLst>
    </dgm:pt>
    <dgm:pt modelId="{8FAE7F30-4C1D-4C3B-AA3B-056DDD47AFED}" type="pres">
      <dgm:prSet presAssocID="{22E1D4A0-D3A9-4F29-8EF1-4EAF2370FCC5}" presName="spaceRect" presStyleCnt="0"/>
      <dgm:spPr/>
    </dgm:pt>
    <dgm:pt modelId="{2BBA84B7-1EFE-401D-ACBC-5D9863B46F3C}" type="pres">
      <dgm:prSet presAssocID="{22E1D4A0-D3A9-4F29-8EF1-4EAF2370FCC5}" presName="textRect" presStyleLbl="revTx" presStyleIdx="0" presStyleCnt="3">
        <dgm:presLayoutVars>
          <dgm:chMax val="1"/>
          <dgm:chPref val="1"/>
        </dgm:presLayoutVars>
      </dgm:prSet>
      <dgm:spPr/>
    </dgm:pt>
    <dgm:pt modelId="{F5E9F006-EA69-4C48-A8D4-FF674148F901}" type="pres">
      <dgm:prSet presAssocID="{20273BBD-0022-476A-B0B2-E77AD8E70E88}" presName="sibTrans" presStyleCnt="0"/>
      <dgm:spPr/>
    </dgm:pt>
    <dgm:pt modelId="{29BB01B9-70BB-4890-9C47-106C4492F4B1}" type="pres">
      <dgm:prSet presAssocID="{ADA3B22A-4A7F-4223-8912-3625C22FA1EC}" presName="compNode" presStyleCnt="0"/>
      <dgm:spPr/>
    </dgm:pt>
    <dgm:pt modelId="{0C9714E3-8844-4C59-9F53-845CB522B40E}" type="pres">
      <dgm:prSet presAssocID="{ADA3B22A-4A7F-4223-8912-3625C22FA1E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0BF5D003-7C7C-4294-B859-38D5A13E9E36}" type="pres">
      <dgm:prSet presAssocID="{ADA3B22A-4A7F-4223-8912-3625C22FA1EC}" presName="spaceRect" presStyleCnt="0"/>
      <dgm:spPr/>
    </dgm:pt>
    <dgm:pt modelId="{3367D632-4753-4FE2-A4B6-76B909E65B13}" type="pres">
      <dgm:prSet presAssocID="{ADA3B22A-4A7F-4223-8912-3625C22FA1EC}" presName="textRect" presStyleLbl="revTx" presStyleIdx="1" presStyleCnt="3">
        <dgm:presLayoutVars>
          <dgm:chMax val="1"/>
          <dgm:chPref val="1"/>
        </dgm:presLayoutVars>
      </dgm:prSet>
      <dgm:spPr/>
    </dgm:pt>
    <dgm:pt modelId="{AF29C9F7-4F4E-481B-B6D0-1B811214AB8F}" type="pres">
      <dgm:prSet presAssocID="{42695F2E-901F-4FEA-AF42-9175A7D45DF5}" presName="sibTrans" presStyleCnt="0"/>
      <dgm:spPr/>
    </dgm:pt>
    <dgm:pt modelId="{B7061332-477B-4478-8E91-A8C9FA33ABA7}" type="pres">
      <dgm:prSet presAssocID="{8B8C2D54-493A-439E-8DFA-ABB86F739533}" presName="compNode" presStyleCnt="0"/>
      <dgm:spPr/>
    </dgm:pt>
    <dgm:pt modelId="{EB014A7F-1F25-48A6-A88E-75B1487E485F}" type="pres">
      <dgm:prSet presAssocID="{8B8C2D54-493A-439E-8DFA-ABB86F7395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6AECB0EA-345F-4C6F-B11C-88B4DD8DB641}" type="pres">
      <dgm:prSet presAssocID="{8B8C2D54-493A-439E-8DFA-ABB86F739533}" presName="spaceRect" presStyleCnt="0"/>
      <dgm:spPr/>
    </dgm:pt>
    <dgm:pt modelId="{E826BF09-285C-4D6B-9757-2E88E40ED1AB}" type="pres">
      <dgm:prSet presAssocID="{8B8C2D54-493A-439E-8DFA-ABB86F739533}" presName="textRect" presStyleLbl="revTx" presStyleIdx="2" presStyleCnt="3">
        <dgm:presLayoutVars>
          <dgm:chMax val="1"/>
          <dgm:chPref val="1"/>
        </dgm:presLayoutVars>
      </dgm:prSet>
      <dgm:spPr/>
    </dgm:pt>
  </dgm:ptLst>
  <dgm:cxnLst>
    <dgm:cxn modelId="{D5993417-759C-4E99-84C2-86B97CF03215}" type="presOf" srcId="{8B8C2D54-493A-439E-8DFA-ABB86F739533}" destId="{E826BF09-285C-4D6B-9757-2E88E40ED1AB}" srcOrd="0" destOrd="0" presId="urn:microsoft.com/office/officeart/2018/2/layout/IconLabelList"/>
    <dgm:cxn modelId="{732D3A90-CEB8-4E3D-8B22-C6A464ED65A5}" type="presOf" srcId="{ADA3B22A-4A7F-4223-8912-3625C22FA1EC}" destId="{3367D632-4753-4FE2-A4B6-76B909E65B13}" srcOrd="0" destOrd="0" presId="urn:microsoft.com/office/officeart/2018/2/layout/IconLabelList"/>
    <dgm:cxn modelId="{496334A2-08B0-4550-9FF2-1FFB4A5142DE}" srcId="{8B6F0B7D-E0C6-4B58-983C-0313DE33546B}" destId="{ADA3B22A-4A7F-4223-8912-3625C22FA1EC}" srcOrd="1" destOrd="0" parTransId="{C26B7A60-97CA-428C-8CEC-61F21F0BBC60}" sibTransId="{42695F2E-901F-4FEA-AF42-9175A7D45DF5}"/>
    <dgm:cxn modelId="{1C6127A9-BEE4-4D17-9517-7396816601C7}" srcId="{8B6F0B7D-E0C6-4B58-983C-0313DE33546B}" destId="{22E1D4A0-D3A9-4F29-8EF1-4EAF2370FCC5}" srcOrd="0" destOrd="0" parTransId="{368FC464-21BC-43D4-9E12-C74365CE1E90}" sibTransId="{20273BBD-0022-476A-B0B2-E77AD8E70E88}"/>
    <dgm:cxn modelId="{9BFDC9EB-B6A8-4340-A303-52D54DF91024}" srcId="{8B6F0B7D-E0C6-4B58-983C-0313DE33546B}" destId="{8B8C2D54-493A-439E-8DFA-ABB86F739533}" srcOrd="2" destOrd="0" parTransId="{3B79636C-C336-4C6A-AF91-0A78DD56959D}" sibTransId="{3290E9B9-5792-46EA-848F-D3794B706637}"/>
    <dgm:cxn modelId="{62C947EE-0C83-4905-A9C9-1E757B383CA0}" type="presOf" srcId="{8B6F0B7D-E0C6-4B58-983C-0313DE33546B}" destId="{4DFF600F-74FC-4147-B5B9-EB9782A7D9FA}" srcOrd="0" destOrd="0" presId="urn:microsoft.com/office/officeart/2018/2/layout/IconLabelList"/>
    <dgm:cxn modelId="{CBE683F4-DC36-45FB-86D8-10F698F47C84}" type="presOf" srcId="{22E1D4A0-D3A9-4F29-8EF1-4EAF2370FCC5}" destId="{2BBA84B7-1EFE-401D-ACBC-5D9863B46F3C}" srcOrd="0" destOrd="0" presId="urn:microsoft.com/office/officeart/2018/2/layout/IconLabelList"/>
    <dgm:cxn modelId="{9B7EC273-5496-4867-AE27-8F3372A10EC1}" type="presParOf" srcId="{4DFF600F-74FC-4147-B5B9-EB9782A7D9FA}" destId="{711596C1-2495-4DFD-ADFE-975908BA78BD}" srcOrd="0" destOrd="0" presId="urn:microsoft.com/office/officeart/2018/2/layout/IconLabelList"/>
    <dgm:cxn modelId="{870F21C9-18DE-4637-B925-3B99AD5FE70C}" type="presParOf" srcId="{711596C1-2495-4DFD-ADFE-975908BA78BD}" destId="{8CFED5F6-5268-4800-85F7-06A4BE369676}" srcOrd="0" destOrd="0" presId="urn:microsoft.com/office/officeart/2018/2/layout/IconLabelList"/>
    <dgm:cxn modelId="{CD1688CB-77EA-49D3-AD90-8D8B4CEDFF68}" type="presParOf" srcId="{711596C1-2495-4DFD-ADFE-975908BA78BD}" destId="{8FAE7F30-4C1D-4C3B-AA3B-056DDD47AFED}" srcOrd="1" destOrd="0" presId="urn:microsoft.com/office/officeart/2018/2/layout/IconLabelList"/>
    <dgm:cxn modelId="{AC782E3E-788E-4DB8-865B-6D34B8C9B371}" type="presParOf" srcId="{711596C1-2495-4DFD-ADFE-975908BA78BD}" destId="{2BBA84B7-1EFE-401D-ACBC-5D9863B46F3C}" srcOrd="2" destOrd="0" presId="urn:microsoft.com/office/officeart/2018/2/layout/IconLabelList"/>
    <dgm:cxn modelId="{BB241EC7-F677-4077-90EA-371491545B2B}" type="presParOf" srcId="{4DFF600F-74FC-4147-B5B9-EB9782A7D9FA}" destId="{F5E9F006-EA69-4C48-A8D4-FF674148F901}" srcOrd="1" destOrd="0" presId="urn:microsoft.com/office/officeart/2018/2/layout/IconLabelList"/>
    <dgm:cxn modelId="{B07FF1AD-CEDF-4E4F-A2B9-961AB9ECBCED}" type="presParOf" srcId="{4DFF600F-74FC-4147-B5B9-EB9782A7D9FA}" destId="{29BB01B9-70BB-4890-9C47-106C4492F4B1}" srcOrd="2" destOrd="0" presId="urn:microsoft.com/office/officeart/2018/2/layout/IconLabelList"/>
    <dgm:cxn modelId="{C4B4312B-5008-4EFF-A051-8F8F60F3E115}" type="presParOf" srcId="{29BB01B9-70BB-4890-9C47-106C4492F4B1}" destId="{0C9714E3-8844-4C59-9F53-845CB522B40E}" srcOrd="0" destOrd="0" presId="urn:microsoft.com/office/officeart/2018/2/layout/IconLabelList"/>
    <dgm:cxn modelId="{6B66F478-8CA6-434B-B39B-4FC2F7F15844}" type="presParOf" srcId="{29BB01B9-70BB-4890-9C47-106C4492F4B1}" destId="{0BF5D003-7C7C-4294-B859-38D5A13E9E36}" srcOrd="1" destOrd="0" presId="urn:microsoft.com/office/officeart/2018/2/layout/IconLabelList"/>
    <dgm:cxn modelId="{C043E66C-3F3C-4964-94D8-3B492A314CCF}" type="presParOf" srcId="{29BB01B9-70BB-4890-9C47-106C4492F4B1}" destId="{3367D632-4753-4FE2-A4B6-76B909E65B13}" srcOrd="2" destOrd="0" presId="urn:microsoft.com/office/officeart/2018/2/layout/IconLabelList"/>
    <dgm:cxn modelId="{A1678C8D-527B-4FF3-AFB5-5432348391EE}" type="presParOf" srcId="{4DFF600F-74FC-4147-B5B9-EB9782A7D9FA}" destId="{AF29C9F7-4F4E-481B-B6D0-1B811214AB8F}" srcOrd="3" destOrd="0" presId="urn:microsoft.com/office/officeart/2018/2/layout/IconLabelList"/>
    <dgm:cxn modelId="{5B6F48EC-9D3F-4BA9-B99E-10F70BAF03C8}" type="presParOf" srcId="{4DFF600F-74FC-4147-B5B9-EB9782A7D9FA}" destId="{B7061332-477B-4478-8E91-A8C9FA33ABA7}" srcOrd="4" destOrd="0" presId="urn:microsoft.com/office/officeart/2018/2/layout/IconLabelList"/>
    <dgm:cxn modelId="{946E2F00-31AB-4A46-B091-C902FAC8985B}" type="presParOf" srcId="{B7061332-477B-4478-8E91-A8C9FA33ABA7}" destId="{EB014A7F-1F25-48A6-A88E-75B1487E485F}" srcOrd="0" destOrd="0" presId="urn:microsoft.com/office/officeart/2018/2/layout/IconLabelList"/>
    <dgm:cxn modelId="{2FB3A49B-2C04-48BF-8301-2DF078E9C517}" type="presParOf" srcId="{B7061332-477B-4478-8E91-A8C9FA33ABA7}" destId="{6AECB0EA-345F-4C6F-B11C-88B4DD8DB641}" srcOrd="1" destOrd="0" presId="urn:microsoft.com/office/officeart/2018/2/layout/IconLabelList"/>
    <dgm:cxn modelId="{9F9C29F3-8F11-40F5-8455-9C83C5EF16E1}" type="presParOf" srcId="{B7061332-477B-4478-8E91-A8C9FA33ABA7}" destId="{E826BF09-285C-4D6B-9757-2E88E40ED1A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930CBB-9A2D-41A9-93FF-C907F2807DE2}"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EA64CC6-A09C-46AE-BA14-EDE9BA7AA712}">
      <dgm:prSet/>
      <dgm:spPr/>
      <dgm:t>
        <a:bodyPr/>
        <a:lstStyle/>
        <a:p>
          <a:r>
            <a:rPr lang="en-US"/>
            <a:t>causal analysis</a:t>
          </a:r>
        </a:p>
      </dgm:t>
    </dgm:pt>
    <dgm:pt modelId="{6E392F5B-4770-465A-927E-FE21DF8394EB}" type="parTrans" cxnId="{B8B208AE-37BD-45FA-BCE7-351109FDEC03}">
      <dgm:prSet/>
      <dgm:spPr/>
      <dgm:t>
        <a:bodyPr/>
        <a:lstStyle/>
        <a:p>
          <a:endParaRPr lang="en-US"/>
        </a:p>
      </dgm:t>
    </dgm:pt>
    <dgm:pt modelId="{A9417460-37D7-45A4-91E9-229FB2CA72AC}" type="sibTrans" cxnId="{B8B208AE-37BD-45FA-BCE7-351109FDEC03}">
      <dgm:prSet/>
      <dgm:spPr/>
      <dgm:t>
        <a:bodyPr/>
        <a:lstStyle/>
        <a:p>
          <a:endParaRPr lang="en-US"/>
        </a:p>
      </dgm:t>
    </dgm:pt>
    <dgm:pt modelId="{787FC9AE-5BA1-43DD-94E0-C81B32359FA9}">
      <dgm:prSet/>
      <dgm:spPr/>
      <dgm:t>
        <a:bodyPr/>
        <a:lstStyle/>
        <a:p>
          <a:r>
            <a:rPr lang="en-US"/>
            <a:t>forecasting an effect </a:t>
          </a:r>
        </a:p>
      </dgm:t>
    </dgm:pt>
    <dgm:pt modelId="{00A7E309-D144-4ACD-8F40-D98EA9B98A17}" type="parTrans" cxnId="{67373246-4437-405F-934A-288FDFD8F0CF}">
      <dgm:prSet/>
      <dgm:spPr/>
      <dgm:t>
        <a:bodyPr/>
        <a:lstStyle/>
        <a:p>
          <a:endParaRPr lang="en-US"/>
        </a:p>
      </dgm:t>
    </dgm:pt>
    <dgm:pt modelId="{CFBAD2B8-C2C5-40F0-A2E0-9DEE29DE5F27}" type="sibTrans" cxnId="{67373246-4437-405F-934A-288FDFD8F0CF}">
      <dgm:prSet/>
      <dgm:spPr/>
      <dgm:t>
        <a:bodyPr/>
        <a:lstStyle/>
        <a:p>
          <a:endParaRPr lang="en-US"/>
        </a:p>
      </dgm:t>
    </dgm:pt>
    <dgm:pt modelId="{487491B1-DDDF-4121-9292-C50A16AB1BED}">
      <dgm:prSet/>
      <dgm:spPr/>
      <dgm:t>
        <a:bodyPr/>
        <a:lstStyle/>
        <a:p>
          <a:r>
            <a:rPr lang="en-US"/>
            <a:t>trend forecasting.</a:t>
          </a:r>
        </a:p>
      </dgm:t>
    </dgm:pt>
    <dgm:pt modelId="{1F808593-E13A-4A92-836A-A742DE331C23}" type="parTrans" cxnId="{85E2289B-90DC-4325-BDEE-07B3744891BB}">
      <dgm:prSet/>
      <dgm:spPr/>
      <dgm:t>
        <a:bodyPr/>
        <a:lstStyle/>
        <a:p>
          <a:endParaRPr lang="en-US"/>
        </a:p>
      </dgm:t>
    </dgm:pt>
    <dgm:pt modelId="{580CD2BC-718B-419E-94D5-760AEAE15FA5}" type="sibTrans" cxnId="{85E2289B-90DC-4325-BDEE-07B3744891BB}">
      <dgm:prSet/>
      <dgm:spPr/>
      <dgm:t>
        <a:bodyPr/>
        <a:lstStyle/>
        <a:p>
          <a:endParaRPr lang="en-US"/>
        </a:p>
      </dgm:t>
    </dgm:pt>
    <dgm:pt modelId="{051939B0-2B0B-4374-846D-D4FB2A15E030}" type="pres">
      <dgm:prSet presAssocID="{BF930CBB-9A2D-41A9-93FF-C907F2807DE2}" presName="root" presStyleCnt="0">
        <dgm:presLayoutVars>
          <dgm:dir/>
          <dgm:resizeHandles val="exact"/>
        </dgm:presLayoutVars>
      </dgm:prSet>
      <dgm:spPr/>
    </dgm:pt>
    <dgm:pt modelId="{4B22D89B-075E-4F46-A806-559D79FA5C32}" type="pres">
      <dgm:prSet presAssocID="{0EA64CC6-A09C-46AE-BA14-EDE9BA7AA712}" presName="compNode" presStyleCnt="0"/>
      <dgm:spPr/>
    </dgm:pt>
    <dgm:pt modelId="{3111BCEB-9036-48F7-9DCC-EB2487CDE036}" type="pres">
      <dgm:prSet presAssocID="{0EA64CC6-A09C-46AE-BA14-EDE9BA7AA7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328ADA3A-E385-4562-ACBB-803120F4F80F}" type="pres">
      <dgm:prSet presAssocID="{0EA64CC6-A09C-46AE-BA14-EDE9BA7AA712}" presName="spaceRect" presStyleCnt="0"/>
      <dgm:spPr/>
    </dgm:pt>
    <dgm:pt modelId="{64EC234B-9334-45BE-9CA0-5B752EB13374}" type="pres">
      <dgm:prSet presAssocID="{0EA64CC6-A09C-46AE-BA14-EDE9BA7AA712}" presName="textRect" presStyleLbl="revTx" presStyleIdx="0" presStyleCnt="3">
        <dgm:presLayoutVars>
          <dgm:chMax val="1"/>
          <dgm:chPref val="1"/>
        </dgm:presLayoutVars>
      </dgm:prSet>
      <dgm:spPr/>
    </dgm:pt>
    <dgm:pt modelId="{EC561B83-1E8A-469E-9496-5B9A60CB670A}" type="pres">
      <dgm:prSet presAssocID="{A9417460-37D7-45A4-91E9-229FB2CA72AC}" presName="sibTrans" presStyleCnt="0"/>
      <dgm:spPr/>
    </dgm:pt>
    <dgm:pt modelId="{57F877C1-5882-4411-980E-6EC5C8B831C1}" type="pres">
      <dgm:prSet presAssocID="{787FC9AE-5BA1-43DD-94E0-C81B32359FA9}" presName="compNode" presStyleCnt="0"/>
      <dgm:spPr/>
    </dgm:pt>
    <dgm:pt modelId="{E874F4F5-CEF8-41EC-994F-413F178D0F95}" type="pres">
      <dgm:prSet presAssocID="{787FC9AE-5BA1-43DD-94E0-C81B32359FA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3E4543B1-EF23-4EE4-B5B5-283E3064BCD9}" type="pres">
      <dgm:prSet presAssocID="{787FC9AE-5BA1-43DD-94E0-C81B32359FA9}" presName="spaceRect" presStyleCnt="0"/>
      <dgm:spPr/>
    </dgm:pt>
    <dgm:pt modelId="{4AE33CA1-CAEE-4587-BEEC-33825F5CFA39}" type="pres">
      <dgm:prSet presAssocID="{787FC9AE-5BA1-43DD-94E0-C81B32359FA9}" presName="textRect" presStyleLbl="revTx" presStyleIdx="1" presStyleCnt="3">
        <dgm:presLayoutVars>
          <dgm:chMax val="1"/>
          <dgm:chPref val="1"/>
        </dgm:presLayoutVars>
      </dgm:prSet>
      <dgm:spPr/>
    </dgm:pt>
    <dgm:pt modelId="{70E85425-0BBD-4E7E-B0C2-37B6D0697C77}" type="pres">
      <dgm:prSet presAssocID="{CFBAD2B8-C2C5-40F0-A2E0-9DEE29DE5F27}" presName="sibTrans" presStyleCnt="0"/>
      <dgm:spPr/>
    </dgm:pt>
    <dgm:pt modelId="{5F923792-9428-4F69-AA18-2EBE958992C0}" type="pres">
      <dgm:prSet presAssocID="{487491B1-DDDF-4121-9292-C50A16AB1BED}" presName="compNode" presStyleCnt="0"/>
      <dgm:spPr/>
    </dgm:pt>
    <dgm:pt modelId="{15E59D15-238B-43A0-A1F6-541BD366249C}" type="pres">
      <dgm:prSet presAssocID="{487491B1-DDDF-4121-9292-C50A16AB1BE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0A2BE401-E5F3-4AB0-8640-07A91B9298DB}" type="pres">
      <dgm:prSet presAssocID="{487491B1-DDDF-4121-9292-C50A16AB1BED}" presName="spaceRect" presStyleCnt="0"/>
      <dgm:spPr/>
    </dgm:pt>
    <dgm:pt modelId="{C15C57E9-1A28-4849-9297-D7888A41AC3F}" type="pres">
      <dgm:prSet presAssocID="{487491B1-DDDF-4121-9292-C50A16AB1BED}" presName="textRect" presStyleLbl="revTx" presStyleIdx="2" presStyleCnt="3">
        <dgm:presLayoutVars>
          <dgm:chMax val="1"/>
          <dgm:chPref val="1"/>
        </dgm:presLayoutVars>
      </dgm:prSet>
      <dgm:spPr/>
    </dgm:pt>
  </dgm:ptLst>
  <dgm:cxnLst>
    <dgm:cxn modelId="{4B56AC2B-F439-4E37-BBD7-BB218409D126}" type="presOf" srcId="{BF930CBB-9A2D-41A9-93FF-C907F2807DE2}" destId="{051939B0-2B0B-4374-846D-D4FB2A15E030}" srcOrd="0" destOrd="0" presId="urn:microsoft.com/office/officeart/2018/2/layout/IconLabelList"/>
    <dgm:cxn modelId="{67373246-4437-405F-934A-288FDFD8F0CF}" srcId="{BF930CBB-9A2D-41A9-93FF-C907F2807DE2}" destId="{787FC9AE-5BA1-43DD-94E0-C81B32359FA9}" srcOrd="1" destOrd="0" parTransId="{00A7E309-D144-4ACD-8F40-D98EA9B98A17}" sibTransId="{CFBAD2B8-C2C5-40F0-A2E0-9DEE29DE5F27}"/>
    <dgm:cxn modelId="{14247482-DEFE-4B9A-A103-20EA0AB6DD93}" type="presOf" srcId="{487491B1-DDDF-4121-9292-C50A16AB1BED}" destId="{C15C57E9-1A28-4849-9297-D7888A41AC3F}" srcOrd="0" destOrd="0" presId="urn:microsoft.com/office/officeart/2018/2/layout/IconLabelList"/>
    <dgm:cxn modelId="{2F532894-EB49-4907-96F6-9F8FD4CFAA8F}" type="presOf" srcId="{787FC9AE-5BA1-43DD-94E0-C81B32359FA9}" destId="{4AE33CA1-CAEE-4587-BEEC-33825F5CFA39}" srcOrd="0" destOrd="0" presId="urn:microsoft.com/office/officeart/2018/2/layout/IconLabelList"/>
    <dgm:cxn modelId="{85E2289B-90DC-4325-BDEE-07B3744891BB}" srcId="{BF930CBB-9A2D-41A9-93FF-C907F2807DE2}" destId="{487491B1-DDDF-4121-9292-C50A16AB1BED}" srcOrd="2" destOrd="0" parTransId="{1F808593-E13A-4A92-836A-A742DE331C23}" sibTransId="{580CD2BC-718B-419E-94D5-760AEAE15FA5}"/>
    <dgm:cxn modelId="{478139AA-778E-41C6-A2B1-0E224753694C}" type="presOf" srcId="{0EA64CC6-A09C-46AE-BA14-EDE9BA7AA712}" destId="{64EC234B-9334-45BE-9CA0-5B752EB13374}" srcOrd="0" destOrd="0" presId="urn:microsoft.com/office/officeart/2018/2/layout/IconLabelList"/>
    <dgm:cxn modelId="{B8B208AE-37BD-45FA-BCE7-351109FDEC03}" srcId="{BF930CBB-9A2D-41A9-93FF-C907F2807DE2}" destId="{0EA64CC6-A09C-46AE-BA14-EDE9BA7AA712}" srcOrd="0" destOrd="0" parTransId="{6E392F5B-4770-465A-927E-FE21DF8394EB}" sibTransId="{A9417460-37D7-45A4-91E9-229FB2CA72AC}"/>
    <dgm:cxn modelId="{5DDE0F69-56D7-4D4F-A39D-04EEE3AA30BE}" type="presParOf" srcId="{051939B0-2B0B-4374-846D-D4FB2A15E030}" destId="{4B22D89B-075E-4F46-A806-559D79FA5C32}" srcOrd="0" destOrd="0" presId="urn:microsoft.com/office/officeart/2018/2/layout/IconLabelList"/>
    <dgm:cxn modelId="{9CD999CF-4461-443A-AD53-6F6C5E4A261D}" type="presParOf" srcId="{4B22D89B-075E-4F46-A806-559D79FA5C32}" destId="{3111BCEB-9036-48F7-9DCC-EB2487CDE036}" srcOrd="0" destOrd="0" presId="urn:microsoft.com/office/officeart/2018/2/layout/IconLabelList"/>
    <dgm:cxn modelId="{5040E1DD-9972-41DB-939B-91D86E6048D2}" type="presParOf" srcId="{4B22D89B-075E-4F46-A806-559D79FA5C32}" destId="{328ADA3A-E385-4562-ACBB-803120F4F80F}" srcOrd="1" destOrd="0" presId="urn:microsoft.com/office/officeart/2018/2/layout/IconLabelList"/>
    <dgm:cxn modelId="{29A80948-B9C1-47A7-9E5C-E18780ED45B4}" type="presParOf" srcId="{4B22D89B-075E-4F46-A806-559D79FA5C32}" destId="{64EC234B-9334-45BE-9CA0-5B752EB13374}" srcOrd="2" destOrd="0" presId="urn:microsoft.com/office/officeart/2018/2/layout/IconLabelList"/>
    <dgm:cxn modelId="{8F2D7D6B-3F6E-4B9E-95D5-1F6A42D414CD}" type="presParOf" srcId="{051939B0-2B0B-4374-846D-D4FB2A15E030}" destId="{EC561B83-1E8A-469E-9496-5B9A60CB670A}" srcOrd="1" destOrd="0" presId="urn:microsoft.com/office/officeart/2018/2/layout/IconLabelList"/>
    <dgm:cxn modelId="{D12E2B7B-B9F2-421B-B1D7-6CD49FC1B95E}" type="presParOf" srcId="{051939B0-2B0B-4374-846D-D4FB2A15E030}" destId="{57F877C1-5882-4411-980E-6EC5C8B831C1}" srcOrd="2" destOrd="0" presId="urn:microsoft.com/office/officeart/2018/2/layout/IconLabelList"/>
    <dgm:cxn modelId="{6D572021-5A54-4EC7-813F-AA8319701300}" type="presParOf" srcId="{57F877C1-5882-4411-980E-6EC5C8B831C1}" destId="{E874F4F5-CEF8-41EC-994F-413F178D0F95}" srcOrd="0" destOrd="0" presId="urn:microsoft.com/office/officeart/2018/2/layout/IconLabelList"/>
    <dgm:cxn modelId="{0F134107-8E39-49FA-8E93-A252CB080EAC}" type="presParOf" srcId="{57F877C1-5882-4411-980E-6EC5C8B831C1}" destId="{3E4543B1-EF23-4EE4-B5B5-283E3064BCD9}" srcOrd="1" destOrd="0" presId="urn:microsoft.com/office/officeart/2018/2/layout/IconLabelList"/>
    <dgm:cxn modelId="{F856A7C6-D5DE-43D6-B705-F9A52960A703}" type="presParOf" srcId="{57F877C1-5882-4411-980E-6EC5C8B831C1}" destId="{4AE33CA1-CAEE-4587-BEEC-33825F5CFA39}" srcOrd="2" destOrd="0" presId="urn:microsoft.com/office/officeart/2018/2/layout/IconLabelList"/>
    <dgm:cxn modelId="{D82A5AC8-5E89-443F-AEB1-E0170849295A}" type="presParOf" srcId="{051939B0-2B0B-4374-846D-D4FB2A15E030}" destId="{70E85425-0BBD-4E7E-B0C2-37B6D0697C77}" srcOrd="3" destOrd="0" presId="urn:microsoft.com/office/officeart/2018/2/layout/IconLabelList"/>
    <dgm:cxn modelId="{0AD7E2E5-B9FA-423A-9EF2-74F078453F9B}" type="presParOf" srcId="{051939B0-2B0B-4374-846D-D4FB2A15E030}" destId="{5F923792-9428-4F69-AA18-2EBE958992C0}" srcOrd="4" destOrd="0" presId="urn:microsoft.com/office/officeart/2018/2/layout/IconLabelList"/>
    <dgm:cxn modelId="{91AC6B66-01B3-4BC1-97C3-863D8C2CB1C6}" type="presParOf" srcId="{5F923792-9428-4F69-AA18-2EBE958992C0}" destId="{15E59D15-238B-43A0-A1F6-541BD366249C}" srcOrd="0" destOrd="0" presId="urn:microsoft.com/office/officeart/2018/2/layout/IconLabelList"/>
    <dgm:cxn modelId="{DE0BA8F6-229E-4C78-8A96-9BAAC46C658F}" type="presParOf" srcId="{5F923792-9428-4F69-AA18-2EBE958992C0}" destId="{0A2BE401-E5F3-4AB0-8640-07A91B9298DB}" srcOrd="1" destOrd="0" presId="urn:microsoft.com/office/officeart/2018/2/layout/IconLabelList"/>
    <dgm:cxn modelId="{A625A97C-BC80-4FD1-AD2F-B8D7144771B8}" type="presParOf" srcId="{5F923792-9428-4F69-AA18-2EBE958992C0}" destId="{C15C57E9-1A28-4849-9297-D7888A41AC3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98CAC9-8A89-4517-B269-B71D938BB358}"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889E45D0-0D2D-4C4E-8319-CF3DFED7EA2A}">
      <dgm:prSet/>
      <dgm:spPr/>
      <dgm:t>
        <a:bodyPr/>
        <a:lstStyle/>
        <a:p>
          <a:r>
            <a:rPr lang="en-US" b="1" i="1"/>
            <a:t>Business:</a:t>
          </a:r>
          <a:r>
            <a:rPr lang="en-US"/>
            <a:t>  Is there a relationship between advertising spending and revenue?</a:t>
          </a:r>
        </a:p>
      </dgm:t>
    </dgm:pt>
    <dgm:pt modelId="{0AC0056D-CE1D-4157-87C4-F5E4451B3A54}" type="parTrans" cxnId="{8FF87182-C26E-485F-9172-129A6A81E352}">
      <dgm:prSet/>
      <dgm:spPr/>
      <dgm:t>
        <a:bodyPr/>
        <a:lstStyle/>
        <a:p>
          <a:endParaRPr lang="en-US"/>
        </a:p>
      </dgm:t>
    </dgm:pt>
    <dgm:pt modelId="{3F234FEA-AB6F-4443-AFD0-635F9538FB3B}" type="sibTrans" cxnId="{8FF87182-C26E-485F-9172-129A6A81E352}">
      <dgm:prSet/>
      <dgm:spPr/>
      <dgm:t>
        <a:bodyPr/>
        <a:lstStyle/>
        <a:p>
          <a:endParaRPr lang="en-US"/>
        </a:p>
      </dgm:t>
    </dgm:pt>
    <dgm:pt modelId="{67B6C862-9504-4C34-ACF0-E8C9BE6D10ED}">
      <dgm:prSet/>
      <dgm:spPr/>
      <dgm:t>
        <a:bodyPr/>
        <a:lstStyle/>
        <a:p>
          <a:r>
            <a:rPr lang="en-US" b="1" i="1"/>
            <a:t>Medicine:</a:t>
          </a:r>
          <a:r>
            <a:rPr lang="en-US"/>
            <a:t> Does the drug dosage have affect blood pressure of patients? Has the body weight an influence on the blood cholesterol level?</a:t>
          </a:r>
        </a:p>
      </dgm:t>
    </dgm:pt>
    <dgm:pt modelId="{068BB56F-BDAE-4B14-AD43-FF2A088B0612}" type="parTrans" cxnId="{7DF797E5-1D06-481A-899F-5D94A23C4E49}">
      <dgm:prSet/>
      <dgm:spPr/>
      <dgm:t>
        <a:bodyPr/>
        <a:lstStyle/>
        <a:p>
          <a:endParaRPr lang="en-US"/>
        </a:p>
      </dgm:t>
    </dgm:pt>
    <dgm:pt modelId="{176F3CF7-A9FA-445C-97DF-6C524F0021AA}" type="sibTrans" cxnId="{7DF797E5-1D06-481A-899F-5D94A23C4E49}">
      <dgm:prSet/>
      <dgm:spPr/>
      <dgm:t>
        <a:bodyPr/>
        <a:lstStyle/>
        <a:p>
          <a:endParaRPr lang="en-US"/>
        </a:p>
      </dgm:t>
    </dgm:pt>
    <dgm:pt modelId="{DD084028-3635-4FED-AF04-050D903AB6B7}">
      <dgm:prSet/>
      <dgm:spPr/>
      <dgm:t>
        <a:bodyPr/>
        <a:lstStyle/>
        <a:p>
          <a:r>
            <a:rPr lang="en-US" b="1" i="1"/>
            <a:t>Agriculture:</a:t>
          </a:r>
          <a:r>
            <a:rPr lang="en-US"/>
            <a:t> How fertilizer and water change crop yields.</a:t>
          </a:r>
        </a:p>
      </dgm:t>
    </dgm:pt>
    <dgm:pt modelId="{05798A3A-ECA1-41C6-B2AB-B9138AA7C64B}" type="parTrans" cxnId="{141DB716-B8B5-41ED-B4C5-259A4D9BD7A2}">
      <dgm:prSet/>
      <dgm:spPr/>
      <dgm:t>
        <a:bodyPr/>
        <a:lstStyle/>
        <a:p>
          <a:endParaRPr lang="en-US"/>
        </a:p>
      </dgm:t>
    </dgm:pt>
    <dgm:pt modelId="{CC2F1D56-F9CD-4AB1-A77B-21585E292A86}" type="sibTrans" cxnId="{141DB716-B8B5-41ED-B4C5-259A4D9BD7A2}">
      <dgm:prSet/>
      <dgm:spPr/>
      <dgm:t>
        <a:bodyPr/>
        <a:lstStyle/>
        <a:p>
          <a:endParaRPr lang="en-US"/>
        </a:p>
      </dgm:t>
    </dgm:pt>
    <dgm:pt modelId="{2EC5653A-0C68-4EFF-BD33-24572C4A7B93}">
      <dgm:prSet/>
      <dgm:spPr/>
      <dgm:t>
        <a:bodyPr/>
        <a:lstStyle/>
        <a:p>
          <a:r>
            <a:rPr lang="en-US" b="1" i="1"/>
            <a:t>Psychology:</a:t>
          </a:r>
          <a:r>
            <a:rPr lang="en-US"/>
            <a:t> Is anxiety influenced by personality traits?</a:t>
          </a:r>
        </a:p>
      </dgm:t>
    </dgm:pt>
    <dgm:pt modelId="{1BDCE4B0-D2CA-45FA-BA0D-54DD59F9BF67}" type="parTrans" cxnId="{68D544C8-5C6F-414A-A67C-CA98EBE509A5}">
      <dgm:prSet/>
      <dgm:spPr/>
      <dgm:t>
        <a:bodyPr/>
        <a:lstStyle/>
        <a:p>
          <a:endParaRPr lang="en-US"/>
        </a:p>
      </dgm:t>
    </dgm:pt>
    <dgm:pt modelId="{75B97244-631B-4BE4-BF84-BAEBD0DB61DF}" type="sibTrans" cxnId="{68D544C8-5C6F-414A-A67C-CA98EBE509A5}">
      <dgm:prSet/>
      <dgm:spPr/>
      <dgm:t>
        <a:bodyPr/>
        <a:lstStyle/>
        <a:p>
          <a:endParaRPr lang="en-US"/>
        </a:p>
      </dgm:t>
    </dgm:pt>
    <dgm:pt modelId="{648A44F6-7D0C-45FD-9A81-7AE446DDEE45}">
      <dgm:prSet/>
      <dgm:spPr/>
      <dgm:t>
        <a:bodyPr/>
        <a:lstStyle/>
        <a:p>
          <a:r>
            <a:rPr lang="en-US" b="1" i="1"/>
            <a:t>Biology: </a:t>
          </a:r>
          <a:r>
            <a:rPr lang="en-US"/>
            <a:t>Does the oxygen level in water stimulate plant growth?</a:t>
          </a:r>
        </a:p>
      </dgm:t>
    </dgm:pt>
    <dgm:pt modelId="{6E7433A8-656E-4B39-BCAB-0903D66A3DF8}" type="parTrans" cxnId="{5EEE0957-87EB-4A22-86F7-E4A0CFB488AD}">
      <dgm:prSet/>
      <dgm:spPr/>
      <dgm:t>
        <a:bodyPr/>
        <a:lstStyle/>
        <a:p>
          <a:endParaRPr lang="en-US"/>
        </a:p>
      </dgm:t>
    </dgm:pt>
    <dgm:pt modelId="{B297C132-8220-4044-8DEE-D76E6F1920B6}" type="sibTrans" cxnId="{5EEE0957-87EB-4A22-86F7-E4A0CFB488AD}">
      <dgm:prSet/>
      <dgm:spPr/>
      <dgm:t>
        <a:bodyPr/>
        <a:lstStyle/>
        <a:p>
          <a:endParaRPr lang="en-US"/>
        </a:p>
      </dgm:t>
    </dgm:pt>
    <dgm:pt modelId="{369519E5-76EB-40FF-8E18-8D5734F6FFE8}" type="pres">
      <dgm:prSet presAssocID="{9B98CAC9-8A89-4517-B269-B71D938BB358}" presName="diagram" presStyleCnt="0">
        <dgm:presLayoutVars>
          <dgm:dir/>
          <dgm:resizeHandles val="exact"/>
        </dgm:presLayoutVars>
      </dgm:prSet>
      <dgm:spPr/>
    </dgm:pt>
    <dgm:pt modelId="{64081BF8-3E8C-46E5-B291-318AA91FD551}" type="pres">
      <dgm:prSet presAssocID="{889E45D0-0D2D-4C4E-8319-CF3DFED7EA2A}" presName="node" presStyleLbl="node1" presStyleIdx="0" presStyleCnt="5">
        <dgm:presLayoutVars>
          <dgm:bulletEnabled val="1"/>
        </dgm:presLayoutVars>
      </dgm:prSet>
      <dgm:spPr/>
    </dgm:pt>
    <dgm:pt modelId="{6294E818-5E6F-4855-AE39-FD37511A4266}" type="pres">
      <dgm:prSet presAssocID="{3F234FEA-AB6F-4443-AFD0-635F9538FB3B}" presName="sibTrans" presStyleCnt="0"/>
      <dgm:spPr/>
    </dgm:pt>
    <dgm:pt modelId="{C46B806D-D69D-400A-A678-13FD71038D5C}" type="pres">
      <dgm:prSet presAssocID="{67B6C862-9504-4C34-ACF0-E8C9BE6D10ED}" presName="node" presStyleLbl="node1" presStyleIdx="1" presStyleCnt="5">
        <dgm:presLayoutVars>
          <dgm:bulletEnabled val="1"/>
        </dgm:presLayoutVars>
      </dgm:prSet>
      <dgm:spPr/>
    </dgm:pt>
    <dgm:pt modelId="{8E5D665D-B8CC-4A76-9387-DC3575E92468}" type="pres">
      <dgm:prSet presAssocID="{176F3CF7-A9FA-445C-97DF-6C524F0021AA}" presName="sibTrans" presStyleCnt="0"/>
      <dgm:spPr/>
    </dgm:pt>
    <dgm:pt modelId="{1F7E1ADA-3AAE-47CB-ABE7-26DB2336126C}" type="pres">
      <dgm:prSet presAssocID="{DD084028-3635-4FED-AF04-050D903AB6B7}" presName="node" presStyleLbl="node1" presStyleIdx="2" presStyleCnt="5">
        <dgm:presLayoutVars>
          <dgm:bulletEnabled val="1"/>
        </dgm:presLayoutVars>
      </dgm:prSet>
      <dgm:spPr/>
    </dgm:pt>
    <dgm:pt modelId="{69F85A39-A0BE-4BD9-B26C-31252EC18381}" type="pres">
      <dgm:prSet presAssocID="{CC2F1D56-F9CD-4AB1-A77B-21585E292A86}" presName="sibTrans" presStyleCnt="0"/>
      <dgm:spPr/>
    </dgm:pt>
    <dgm:pt modelId="{F7AA7440-FB3E-4077-844F-205A459D0DD5}" type="pres">
      <dgm:prSet presAssocID="{2EC5653A-0C68-4EFF-BD33-24572C4A7B93}" presName="node" presStyleLbl="node1" presStyleIdx="3" presStyleCnt="5">
        <dgm:presLayoutVars>
          <dgm:bulletEnabled val="1"/>
        </dgm:presLayoutVars>
      </dgm:prSet>
      <dgm:spPr/>
    </dgm:pt>
    <dgm:pt modelId="{2CFF7694-7343-457B-BE1B-E73E01768941}" type="pres">
      <dgm:prSet presAssocID="{75B97244-631B-4BE4-BF84-BAEBD0DB61DF}" presName="sibTrans" presStyleCnt="0"/>
      <dgm:spPr/>
    </dgm:pt>
    <dgm:pt modelId="{B772124B-7F86-4D42-B09F-B2DF0CFF7B49}" type="pres">
      <dgm:prSet presAssocID="{648A44F6-7D0C-45FD-9A81-7AE446DDEE45}" presName="node" presStyleLbl="node1" presStyleIdx="4" presStyleCnt="5">
        <dgm:presLayoutVars>
          <dgm:bulletEnabled val="1"/>
        </dgm:presLayoutVars>
      </dgm:prSet>
      <dgm:spPr/>
    </dgm:pt>
  </dgm:ptLst>
  <dgm:cxnLst>
    <dgm:cxn modelId="{141DB716-B8B5-41ED-B4C5-259A4D9BD7A2}" srcId="{9B98CAC9-8A89-4517-B269-B71D938BB358}" destId="{DD084028-3635-4FED-AF04-050D903AB6B7}" srcOrd="2" destOrd="0" parTransId="{05798A3A-ECA1-41C6-B2AB-B9138AA7C64B}" sibTransId="{CC2F1D56-F9CD-4AB1-A77B-21585E292A86}"/>
    <dgm:cxn modelId="{04BFC518-2DCE-40F9-B61E-0BCA58BB1817}" type="presOf" srcId="{DD084028-3635-4FED-AF04-050D903AB6B7}" destId="{1F7E1ADA-3AAE-47CB-ABE7-26DB2336126C}" srcOrd="0" destOrd="0" presId="urn:microsoft.com/office/officeart/2005/8/layout/default"/>
    <dgm:cxn modelId="{5EEE0957-87EB-4A22-86F7-E4A0CFB488AD}" srcId="{9B98CAC9-8A89-4517-B269-B71D938BB358}" destId="{648A44F6-7D0C-45FD-9A81-7AE446DDEE45}" srcOrd="4" destOrd="0" parTransId="{6E7433A8-656E-4B39-BCAB-0903D66A3DF8}" sibTransId="{B297C132-8220-4044-8DEE-D76E6F1920B6}"/>
    <dgm:cxn modelId="{8FF87182-C26E-485F-9172-129A6A81E352}" srcId="{9B98CAC9-8A89-4517-B269-B71D938BB358}" destId="{889E45D0-0D2D-4C4E-8319-CF3DFED7EA2A}" srcOrd="0" destOrd="0" parTransId="{0AC0056D-CE1D-4157-87C4-F5E4451B3A54}" sibTransId="{3F234FEA-AB6F-4443-AFD0-635F9538FB3B}"/>
    <dgm:cxn modelId="{E3314D88-1747-4478-89E3-71D2BD1AED0A}" type="presOf" srcId="{648A44F6-7D0C-45FD-9A81-7AE446DDEE45}" destId="{B772124B-7F86-4D42-B09F-B2DF0CFF7B49}" srcOrd="0" destOrd="0" presId="urn:microsoft.com/office/officeart/2005/8/layout/default"/>
    <dgm:cxn modelId="{A325B9BD-B43A-4C67-9DF3-DE7462DE53AD}" type="presOf" srcId="{2EC5653A-0C68-4EFF-BD33-24572C4A7B93}" destId="{F7AA7440-FB3E-4077-844F-205A459D0DD5}" srcOrd="0" destOrd="0" presId="urn:microsoft.com/office/officeart/2005/8/layout/default"/>
    <dgm:cxn modelId="{68D544C8-5C6F-414A-A67C-CA98EBE509A5}" srcId="{9B98CAC9-8A89-4517-B269-B71D938BB358}" destId="{2EC5653A-0C68-4EFF-BD33-24572C4A7B93}" srcOrd="3" destOrd="0" parTransId="{1BDCE4B0-D2CA-45FA-BA0D-54DD59F9BF67}" sibTransId="{75B97244-631B-4BE4-BF84-BAEBD0DB61DF}"/>
    <dgm:cxn modelId="{621770C8-BAB4-44D7-8C88-E36AD29DA63F}" type="presOf" srcId="{9B98CAC9-8A89-4517-B269-B71D938BB358}" destId="{369519E5-76EB-40FF-8E18-8D5734F6FFE8}" srcOrd="0" destOrd="0" presId="urn:microsoft.com/office/officeart/2005/8/layout/default"/>
    <dgm:cxn modelId="{7DF797E5-1D06-481A-899F-5D94A23C4E49}" srcId="{9B98CAC9-8A89-4517-B269-B71D938BB358}" destId="{67B6C862-9504-4C34-ACF0-E8C9BE6D10ED}" srcOrd="1" destOrd="0" parTransId="{068BB56F-BDAE-4B14-AD43-FF2A088B0612}" sibTransId="{176F3CF7-A9FA-445C-97DF-6C524F0021AA}"/>
    <dgm:cxn modelId="{B97B48EB-5769-4C07-9B56-19B56ABBEC20}" type="presOf" srcId="{889E45D0-0D2D-4C4E-8319-CF3DFED7EA2A}" destId="{64081BF8-3E8C-46E5-B291-318AA91FD551}" srcOrd="0" destOrd="0" presId="urn:microsoft.com/office/officeart/2005/8/layout/default"/>
    <dgm:cxn modelId="{D096FBFE-4095-4405-86FB-2615D85FFCF1}" type="presOf" srcId="{67B6C862-9504-4C34-ACF0-E8C9BE6D10ED}" destId="{C46B806D-D69D-400A-A678-13FD71038D5C}" srcOrd="0" destOrd="0" presId="urn:microsoft.com/office/officeart/2005/8/layout/default"/>
    <dgm:cxn modelId="{E1DE6325-5FC3-4003-99B7-502D99F76529}" type="presParOf" srcId="{369519E5-76EB-40FF-8E18-8D5734F6FFE8}" destId="{64081BF8-3E8C-46E5-B291-318AA91FD551}" srcOrd="0" destOrd="0" presId="urn:microsoft.com/office/officeart/2005/8/layout/default"/>
    <dgm:cxn modelId="{3FAFC49B-D95E-4EE7-9E67-D71CDAC65A03}" type="presParOf" srcId="{369519E5-76EB-40FF-8E18-8D5734F6FFE8}" destId="{6294E818-5E6F-4855-AE39-FD37511A4266}" srcOrd="1" destOrd="0" presId="urn:microsoft.com/office/officeart/2005/8/layout/default"/>
    <dgm:cxn modelId="{8437CA21-C101-49AB-BCF9-24F3A6137568}" type="presParOf" srcId="{369519E5-76EB-40FF-8E18-8D5734F6FFE8}" destId="{C46B806D-D69D-400A-A678-13FD71038D5C}" srcOrd="2" destOrd="0" presId="urn:microsoft.com/office/officeart/2005/8/layout/default"/>
    <dgm:cxn modelId="{119810A1-0E31-44E9-BF68-7E21A6AD245E}" type="presParOf" srcId="{369519E5-76EB-40FF-8E18-8D5734F6FFE8}" destId="{8E5D665D-B8CC-4A76-9387-DC3575E92468}" srcOrd="3" destOrd="0" presId="urn:microsoft.com/office/officeart/2005/8/layout/default"/>
    <dgm:cxn modelId="{409C0FC9-9BC9-426F-94B6-ABA949526BD2}" type="presParOf" srcId="{369519E5-76EB-40FF-8E18-8D5734F6FFE8}" destId="{1F7E1ADA-3AAE-47CB-ABE7-26DB2336126C}" srcOrd="4" destOrd="0" presId="urn:microsoft.com/office/officeart/2005/8/layout/default"/>
    <dgm:cxn modelId="{3EC6A9F3-22ED-41FC-AE04-0A48EADC2426}" type="presParOf" srcId="{369519E5-76EB-40FF-8E18-8D5734F6FFE8}" destId="{69F85A39-A0BE-4BD9-B26C-31252EC18381}" srcOrd="5" destOrd="0" presId="urn:microsoft.com/office/officeart/2005/8/layout/default"/>
    <dgm:cxn modelId="{4E91FFDC-92BD-492B-9D5A-1AACF93A16E6}" type="presParOf" srcId="{369519E5-76EB-40FF-8E18-8D5734F6FFE8}" destId="{F7AA7440-FB3E-4077-844F-205A459D0DD5}" srcOrd="6" destOrd="0" presId="urn:microsoft.com/office/officeart/2005/8/layout/default"/>
    <dgm:cxn modelId="{30DBC76E-793A-4BEE-9ACD-B128B411DAC2}" type="presParOf" srcId="{369519E5-76EB-40FF-8E18-8D5734F6FFE8}" destId="{2CFF7694-7343-457B-BE1B-E73E01768941}" srcOrd="7" destOrd="0" presId="urn:microsoft.com/office/officeart/2005/8/layout/default"/>
    <dgm:cxn modelId="{24E483EB-92F5-461A-9C3B-1A39F80AC4B7}" type="presParOf" srcId="{369519E5-76EB-40FF-8E18-8D5734F6FFE8}" destId="{B772124B-7F86-4D42-B09F-B2DF0CFF7B49}"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AEDD30F-9D78-4B02-B425-EBA92E28589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16EAF88-192D-40C1-A555-F8E02E31BD25}">
      <dgm:prSet/>
      <dgm:spPr/>
      <dgm:t>
        <a:bodyPr/>
        <a:lstStyle/>
        <a:p>
          <a:r>
            <a:rPr lang="en-US"/>
            <a:t>Once we have our model, we can use it on new data to predict future values: </a:t>
          </a:r>
        </a:p>
      </dgm:t>
    </dgm:pt>
    <dgm:pt modelId="{69BA9C5E-6BAA-49A6-BA2B-51644C9C34E1}" type="parTrans" cxnId="{C081ABA9-733C-42CF-BBFD-BA085E3CF96B}">
      <dgm:prSet/>
      <dgm:spPr/>
      <dgm:t>
        <a:bodyPr/>
        <a:lstStyle/>
        <a:p>
          <a:endParaRPr lang="en-US"/>
        </a:p>
      </dgm:t>
    </dgm:pt>
    <dgm:pt modelId="{C0C85433-E5D6-4FDA-9D74-3341C6F0E50C}" type="sibTrans" cxnId="{C081ABA9-733C-42CF-BBFD-BA085E3CF96B}">
      <dgm:prSet/>
      <dgm:spPr/>
      <dgm:t>
        <a:bodyPr/>
        <a:lstStyle/>
        <a:p>
          <a:endParaRPr lang="en-US"/>
        </a:p>
      </dgm:t>
    </dgm:pt>
    <dgm:pt modelId="{8D89F60D-77D1-4A5B-A022-0546FB52D27A}">
      <dgm:prSet/>
      <dgm:spPr/>
      <dgm:t>
        <a:bodyPr/>
        <a:lstStyle/>
        <a:p>
          <a:r>
            <a:rPr lang="en-US" b="1" i="1"/>
            <a:t>Medicine:</a:t>
          </a:r>
          <a:r>
            <a:rPr lang="en-US"/>
            <a:t> With X cigarettes smoked per day, the life expectancy is Y years. </a:t>
          </a:r>
        </a:p>
      </dgm:t>
    </dgm:pt>
    <dgm:pt modelId="{D996A836-BE94-4E54-9EB3-E99EC9A8BA19}" type="parTrans" cxnId="{B423EEB1-4453-4128-B774-01642AE9C12F}">
      <dgm:prSet/>
      <dgm:spPr/>
      <dgm:t>
        <a:bodyPr/>
        <a:lstStyle/>
        <a:p>
          <a:endParaRPr lang="en-US"/>
        </a:p>
      </dgm:t>
    </dgm:pt>
    <dgm:pt modelId="{F9B75A55-608E-4B09-9ECC-E46DC0745E04}" type="sibTrans" cxnId="{B423EEB1-4453-4128-B774-01642AE9C12F}">
      <dgm:prSet/>
      <dgm:spPr/>
      <dgm:t>
        <a:bodyPr/>
        <a:lstStyle/>
        <a:p>
          <a:endParaRPr lang="en-US"/>
        </a:p>
      </dgm:t>
    </dgm:pt>
    <dgm:pt modelId="{0DB0C8F3-2625-48C8-960E-E7FD9E428AB7}">
      <dgm:prSet/>
      <dgm:spPr/>
      <dgm:t>
        <a:bodyPr/>
        <a:lstStyle/>
        <a:p>
          <a:r>
            <a:rPr lang="en-US" b="1" i="1"/>
            <a:t>Biology:</a:t>
          </a:r>
          <a:r>
            <a:rPr lang="en-US"/>
            <a:t> For five additional weeks of sunshine the sugar concentration in vine grapes will rise by X %</a:t>
          </a:r>
        </a:p>
      </dgm:t>
    </dgm:pt>
    <dgm:pt modelId="{C8A37F69-29AA-4ED9-BAF7-9268D39D55B9}" type="parTrans" cxnId="{E82357B3-7203-4A36-B7A2-A160B8190DE8}">
      <dgm:prSet/>
      <dgm:spPr/>
      <dgm:t>
        <a:bodyPr/>
        <a:lstStyle/>
        <a:p>
          <a:endParaRPr lang="en-US"/>
        </a:p>
      </dgm:t>
    </dgm:pt>
    <dgm:pt modelId="{6422019D-467A-4784-8A17-A59249C16D6B}" type="sibTrans" cxnId="{E82357B3-7203-4A36-B7A2-A160B8190DE8}">
      <dgm:prSet/>
      <dgm:spPr/>
      <dgm:t>
        <a:bodyPr/>
        <a:lstStyle/>
        <a:p>
          <a:endParaRPr lang="en-US"/>
        </a:p>
      </dgm:t>
    </dgm:pt>
    <dgm:pt modelId="{2CC12207-C8EA-49C6-89ED-CA7B28F74C20}">
      <dgm:prSet/>
      <dgm:spPr/>
      <dgm:t>
        <a:bodyPr/>
        <a:lstStyle/>
        <a:p>
          <a:r>
            <a:rPr lang="en-US" b="1" i="1"/>
            <a:t>Management:</a:t>
          </a:r>
          <a:r>
            <a:rPr lang="en-US"/>
            <a:t> With X amount of dollars spend on marketing, sales should be Y.</a:t>
          </a:r>
        </a:p>
      </dgm:t>
    </dgm:pt>
    <dgm:pt modelId="{5C2082E0-F6BF-4072-AEE5-7FA51A072392}" type="parTrans" cxnId="{F3F1ADD4-C9E1-48C5-9161-17C545C503EC}">
      <dgm:prSet/>
      <dgm:spPr/>
      <dgm:t>
        <a:bodyPr/>
        <a:lstStyle/>
        <a:p>
          <a:endParaRPr lang="en-US"/>
        </a:p>
      </dgm:t>
    </dgm:pt>
    <dgm:pt modelId="{7B2CD161-A30F-43B6-9FD9-99FA970E842C}" type="sibTrans" cxnId="{F3F1ADD4-C9E1-48C5-9161-17C545C503EC}">
      <dgm:prSet/>
      <dgm:spPr/>
      <dgm:t>
        <a:bodyPr/>
        <a:lstStyle/>
        <a:p>
          <a:endParaRPr lang="en-US"/>
        </a:p>
      </dgm:t>
    </dgm:pt>
    <dgm:pt modelId="{E718492C-1413-43DF-9828-AD818296C1A0}" type="pres">
      <dgm:prSet presAssocID="{EAEDD30F-9D78-4B02-B425-EBA92E285891}" presName="linear" presStyleCnt="0">
        <dgm:presLayoutVars>
          <dgm:animLvl val="lvl"/>
          <dgm:resizeHandles val="exact"/>
        </dgm:presLayoutVars>
      </dgm:prSet>
      <dgm:spPr/>
    </dgm:pt>
    <dgm:pt modelId="{DE20303F-729E-476C-AE9B-FD569A345CD0}" type="pres">
      <dgm:prSet presAssocID="{016EAF88-192D-40C1-A555-F8E02E31BD25}" presName="parentText" presStyleLbl="node1" presStyleIdx="0" presStyleCnt="4">
        <dgm:presLayoutVars>
          <dgm:chMax val="0"/>
          <dgm:bulletEnabled val="1"/>
        </dgm:presLayoutVars>
      </dgm:prSet>
      <dgm:spPr/>
    </dgm:pt>
    <dgm:pt modelId="{7DEBDC68-E2E2-4F4E-962A-8052343DE93E}" type="pres">
      <dgm:prSet presAssocID="{C0C85433-E5D6-4FDA-9D74-3341C6F0E50C}" presName="spacer" presStyleCnt="0"/>
      <dgm:spPr/>
    </dgm:pt>
    <dgm:pt modelId="{B8FBF2A0-0354-4CC1-BD44-D653B6C63186}" type="pres">
      <dgm:prSet presAssocID="{8D89F60D-77D1-4A5B-A022-0546FB52D27A}" presName="parentText" presStyleLbl="node1" presStyleIdx="1" presStyleCnt="4">
        <dgm:presLayoutVars>
          <dgm:chMax val="0"/>
          <dgm:bulletEnabled val="1"/>
        </dgm:presLayoutVars>
      </dgm:prSet>
      <dgm:spPr/>
    </dgm:pt>
    <dgm:pt modelId="{1814E9DC-BB29-4A29-BE2A-FE2BB1E00607}" type="pres">
      <dgm:prSet presAssocID="{F9B75A55-608E-4B09-9ECC-E46DC0745E04}" presName="spacer" presStyleCnt="0"/>
      <dgm:spPr/>
    </dgm:pt>
    <dgm:pt modelId="{EC7BD0ED-4018-4F92-97A6-8BF4AD24F9CB}" type="pres">
      <dgm:prSet presAssocID="{0DB0C8F3-2625-48C8-960E-E7FD9E428AB7}" presName="parentText" presStyleLbl="node1" presStyleIdx="2" presStyleCnt="4">
        <dgm:presLayoutVars>
          <dgm:chMax val="0"/>
          <dgm:bulletEnabled val="1"/>
        </dgm:presLayoutVars>
      </dgm:prSet>
      <dgm:spPr/>
    </dgm:pt>
    <dgm:pt modelId="{97D5C9A0-4FAC-4EC6-9CA3-186B29BF4D82}" type="pres">
      <dgm:prSet presAssocID="{6422019D-467A-4784-8A17-A59249C16D6B}" presName="spacer" presStyleCnt="0"/>
      <dgm:spPr/>
    </dgm:pt>
    <dgm:pt modelId="{39661200-DD12-49C0-A010-5217EED7791B}" type="pres">
      <dgm:prSet presAssocID="{2CC12207-C8EA-49C6-89ED-CA7B28F74C20}" presName="parentText" presStyleLbl="node1" presStyleIdx="3" presStyleCnt="4">
        <dgm:presLayoutVars>
          <dgm:chMax val="0"/>
          <dgm:bulletEnabled val="1"/>
        </dgm:presLayoutVars>
      </dgm:prSet>
      <dgm:spPr/>
    </dgm:pt>
  </dgm:ptLst>
  <dgm:cxnLst>
    <dgm:cxn modelId="{3C11A521-03F5-4F43-B12C-901DE57E64F7}" type="presOf" srcId="{0DB0C8F3-2625-48C8-960E-E7FD9E428AB7}" destId="{EC7BD0ED-4018-4F92-97A6-8BF4AD24F9CB}" srcOrd="0" destOrd="0" presId="urn:microsoft.com/office/officeart/2005/8/layout/vList2"/>
    <dgm:cxn modelId="{E389E72E-CBE8-408E-89F8-46C02DF808C2}" type="presOf" srcId="{2CC12207-C8EA-49C6-89ED-CA7B28F74C20}" destId="{39661200-DD12-49C0-A010-5217EED7791B}" srcOrd="0" destOrd="0" presId="urn:microsoft.com/office/officeart/2005/8/layout/vList2"/>
    <dgm:cxn modelId="{C081ABA9-733C-42CF-BBFD-BA085E3CF96B}" srcId="{EAEDD30F-9D78-4B02-B425-EBA92E285891}" destId="{016EAF88-192D-40C1-A555-F8E02E31BD25}" srcOrd="0" destOrd="0" parTransId="{69BA9C5E-6BAA-49A6-BA2B-51644C9C34E1}" sibTransId="{C0C85433-E5D6-4FDA-9D74-3341C6F0E50C}"/>
    <dgm:cxn modelId="{B423EEB1-4453-4128-B774-01642AE9C12F}" srcId="{EAEDD30F-9D78-4B02-B425-EBA92E285891}" destId="{8D89F60D-77D1-4A5B-A022-0546FB52D27A}" srcOrd="1" destOrd="0" parTransId="{D996A836-BE94-4E54-9EB3-E99EC9A8BA19}" sibTransId="{F9B75A55-608E-4B09-9ECC-E46DC0745E04}"/>
    <dgm:cxn modelId="{A76DCAB2-0CFE-4721-B342-EB883352FDFF}" type="presOf" srcId="{016EAF88-192D-40C1-A555-F8E02E31BD25}" destId="{DE20303F-729E-476C-AE9B-FD569A345CD0}" srcOrd="0" destOrd="0" presId="urn:microsoft.com/office/officeart/2005/8/layout/vList2"/>
    <dgm:cxn modelId="{E82357B3-7203-4A36-B7A2-A160B8190DE8}" srcId="{EAEDD30F-9D78-4B02-B425-EBA92E285891}" destId="{0DB0C8F3-2625-48C8-960E-E7FD9E428AB7}" srcOrd="2" destOrd="0" parTransId="{C8A37F69-29AA-4ED9-BAF7-9268D39D55B9}" sibTransId="{6422019D-467A-4784-8A17-A59249C16D6B}"/>
    <dgm:cxn modelId="{F3F1ADD4-C9E1-48C5-9161-17C545C503EC}" srcId="{EAEDD30F-9D78-4B02-B425-EBA92E285891}" destId="{2CC12207-C8EA-49C6-89ED-CA7B28F74C20}" srcOrd="3" destOrd="0" parTransId="{5C2082E0-F6BF-4072-AEE5-7FA51A072392}" sibTransId="{7B2CD161-A30F-43B6-9FD9-99FA970E842C}"/>
    <dgm:cxn modelId="{B2D3ACE8-EDE4-47DD-B94C-39A7C1F25D52}" type="presOf" srcId="{EAEDD30F-9D78-4B02-B425-EBA92E285891}" destId="{E718492C-1413-43DF-9828-AD818296C1A0}" srcOrd="0" destOrd="0" presId="urn:microsoft.com/office/officeart/2005/8/layout/vList2"/>
    <dgm:cxn modelId="{6477A6F0-AEBE-4950-A3CB-458DA0066169}" type="presOf" srcId="{8D89F60D-77D1-4A5B-A022-0546FB52D27A}" destId="{B8FBF2A0-0354-4CC1-BD44-D653B6C63186}" srcOrd="0" destOrd="0" presId="urn:microsoft.com/office/officeart/2005/8/layout/vList2"/>
    <dgm:cxn modelId="{6B722478-26B1-492B-8C5F-2BEA1DBA8802}" type="presParOf" srcId="{E718492C-1413-43DF-9828-AD818296C1A0}" destId="{DE20303F-729E-476C-AE9B-FD569A345CD0}" srcOrd="0" destOrd="0" presId="urn:microsoft.com/office/officeart/2005/8/layout/vList2"/>
    <dgm:cxn modelId="{4285A1EB-206F-4A58-BEED-507ED19FEC1E}" type="presParOf" srcId="{E718492C-1413-43DF-9828-AD818296C1A0}" destId="{7DEBDC68-E2E2-4F4E-962A-8052343DE93E}" srcOrd="1" destOrd="0" presId="urn:microsoft.com/office/officeart/2005/8/layout/vList2"/>
    <dgm:cxn modelId="{012D44EB-E989-41FD-B7A8-0D78191560CD}" type="presParOf" srcId="{E718492C-1413-43DF-9828-AD818296C1A0}" destId="{B8FBF2A0-0354-4CC1-BD44-D653B6C63186}" srcOrd="2" destOrd="0" presId="urn:microsoft.com/office/officeart/2005/8/layout/vList2"/>
    <dgm:cxn modelId="{A88F4425-54E3-4174-B153-6D275F2D73F3}" type="presParOf" srcId="{E718492C-1413-43DF-9828-AD818296C1A0}" destId="{1814E9DC-BB29-4A29-BE2A-FE2BB1E00607}" srcOrd="3" destOrd="0" presId="urn:microsoft.com/office/officeart/2005/8/layout/vList2"/>
    <dgm:cxn modelId="{2906EB33-E8ED-437D-A769-E33DB7E1D569}" type="presParOf" srcId="{E718492C-1413-43DF-9828-AD818296C1A0}" destId="{EC7BD0ED-4018-4F92-97A6-8BF4AD24F9CB}" srcOrd="4" destOrd="0" presId="urn:microsoft.com/office/officeart/2005/8/layout/vList2"/>
    <dgm:cxn modelId="{42EDFB39-DAE8-45E6-B9A4-79FD0EBC3A35}" type="presParOf" srcId="{E718492C-1413-43DF-9828-AD818296C1A0}" destId="{97D5C9A0-4FAC-4EC6-9CA3-186B29BF4D82}" srcOrd="5" destOrd="0" presId="urn:microsoft.com/office/officeart/2005/8/layout/vList2"/>
    <dgm:cxn modelId="{8877388F-211A-47D6-80D7-68CA6CA1F25F}" type="presParOf" srcId="{E718492C-1413-43DF-9828-AD818296C1A0}" destId="{39661200-DD12-49C0-A010-5217EED7791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A0DBCD4-B853-47F9-BE9D-376CDCBC186E}"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8348154A-3FCE-4412-B677-7E0F8DBB45B3}">
      <dgm:prSet/>
      <dgm:spPr/>
      <dgm:t>
        <a:bodyPr/>
        <a:lstStyle/>
        <a:p>
          <a:r>
            <a:rPr lang="en-US" b="1" i="1"/>
            <a:t>Medicine:</a:t>
          </a:r>
          <a:r>
            <a:rPr lang="en-US"/>
            <a:t> By how many years does the life expectancy decrease for every additional pound overweight?</a:t>
          </a:r>
        </a:p>
      </dgm:t>
    </dgm:pt>
    <dgm:pt modelId="{833E0B81-C298-4048-BD6F-2E7DF98F7A54}" type="parTrans" cxnId="{829CFCAC-0C54-433B-92D4-BC0144FFF92D}">
      <dgm:prSet/>
      <dgm:spPr/>
      <dgm:t>
        <a:bodyPr/>
        <a:lstStyle/>
        <a:p>
          <a:endParaRPr lang="en-US"/>
        </a:p>
      </dgm:t>
    </dgm:pt>
    <dgm:pt modelId="{82ACE8F3-4641-4DCF-ACFB-5C229E66743A}" type="sibTrans" cxnId="{829CFCAC-0C54-433B-92D4-BC0144FFF92D}">
      <dgm:prSet/>
      <dgm:spPr/>
      <dgm:t>
        <a:bodyPr/>
        <a:lstStyle/>
        <a:p>
          <a:endParaRPr lang="en-US"/>
        </a:p>
      </dgm:t>
    </dgm:pt>
    <dgm:pt modelId="{560BA814-9F4A-4125-8570-D6FB448CE5DD}">
      <dgm:prSet/>
      <dgm:spPr/>
      <dgm:t>
        <a:bodyPr/>
        <a:lstStyle/>
        <a:p>
          <a:r>
            <a:rPr lang="en-US" b="1" i="1"/>
            <a:t>Biology:</a:t>
          </a:r>
          <a:r>
            <a:rPr lang="en-US"/>
            <a:t> With every additional week of sunshine the sugar concentration in vine grapes will rise by Y%. </a:t>
          </a:r>
        </a:p>
      </dgm:t>
    </dgm:pt>
    <dgm:pt modelId="{E70B06E2-FF1F-4ACB-8065-F8595CBF45E8}" type="parTrans" cxnId="{D8494637-C26F-4D0B-8073-986EE1FDB957}">
      <dgm:prSet/>
      <dgm:spPr/>
      <dgm:t>
        <a:bodyPr/>
        <a:lstStyle/>
        <a:p>
          <a:endParaRPr lang="en-US"/>
        </a:p>
      </dgm:t>
    </dgm:pt>
    <dgm:pt modelId="{CBF71706-955D-41AA-BBFD-265B2D4B1630}" type="sibTrans" cxnId="{D8494637-C26F-4D0B-8073-986EE1FDB957}">
      <dgm:prSet/>
      <dgm:spPr/>
      <dgm:t>
        <a:bodyPr/>
        <a:lstStyle/>
        <a:p>
          <a:endParaRPr lang="en-US"/>
        </a:p>
      </dgm:t>
    </dgm:pt>
    <dgm:pt modelId="{D1E690F1-2EC8-4BE1-A2D0-B0BBE1545AEE}" type="pres">
      <dgm:prSet presAssocID="{5A0DBCD4-B853-47F9-BE9D-376CDCBC186E}" presName="hierChild1" presStyleCnt="0">
        <dgm:presLayoutVars>
          <dgm:chPref val="1"/>
          <dgm:dir/>
          <dgm:animOne val="branch"/>
          <dgm:animLvl val="lvl"/>
          <dgm:resizeHandles/>
        </dgm:presLayoutVars>
      </dgm:prSet>
      <dgm:spPr/>
    </dgm:pt>
    <dgm:pt modelId="{9490E8EC-8C9B-4F25-8F34-969CB925BE76}" type="pres">
      <dgm:prSet presAssocID="{8348154A-3FCE-4412-B677-7E0F8DBB45B3}" presName="hierRoot1" presStyleCnt="0"/>
      <dgm:spPr/>
    </dgm:pt>
    <dgm:pt modelId="{E69008C7-E574-48A0-9E14-5F573D7F8640}" type="pres">
      <dgm:prSet presAssocID="{8348154A-3FCE-4412-B677-7E0F8DBB45B3}" presName="composite" presStyleCnt="0"/>
      <dgm:spPr/>
    </dgm:pt>
    <dgm:pt modelId="{91A2A270-AEA7-4CF5-90CE-CCB301769991}" type="pres">
      <dgm:prSet presAssocID="{8348154A-3FCE-4412-B677-7E0F8DBB45B3}" presName="background" presStyleLbl="node0" presStyleIdx="0" presStyleCnt="2"/>
      <dgm:spPr/>
    </dgm:pt>
    <dgm:pt modelId="{0FAE421B-50E0-4808-83C4-95620B470BF4}" type="pres">
      <dgm:prSet presAssocID="{8348154A-3FCE-4412-B677-7E0F8DBB45B3}" presName="text" presStyleLbl="fgAcc0" presStyleIdx="0" presStyleCnt="2">
        <dgm:presLayoutVars>
          <dgm:chPref val="3"/>
        </dgm:presLayoutVars>
      </dgm:prSet>
      <dgm:spPr/>
    </dgm:pt>
    <dgm:pt modelId="{7B6B16CC-DA0C-4072-8B08-2924B93D29CC}" type="pres">
      <dgm:prSet presAssocID="{8348154A-3FCE-4412-B677-7E0F8DBB45B3}" presName="hierChild2" presStyleCnt="0"/>
      <dgm:spPr/>
    </dgm:pt>
    <dgm:pt modelId="{F10EF896-8568-4B53-9E16-42175DEB8C85}" type="pres">
      <dgm:prSet presAssocID="{560BA814-9F4A-4125-8570-D6FB448CE5DD}" presName="hierRoot1" presStyleCnt="0"/>
      <dgm:spPr/>
    </dgm:pt>
    <dgm:pt modelId="{8CF1E88E-71C2-4C7E-90B7-D51A5504A8F1}" type="pres">
      <dgm:prSet presAssocID="{560BA814-9F4A-4125-8570-D6FB448CE5DD}" presName="composite" presStyleCnt="0"/>
      <dgm:spPr/>
    </dgm:pt>
    <dgm:pt modelId="{1D6DB2A3-B7BB-490D-BBD9-BDF31ACDF598}" type="pres">
      <dgm:prSet presAssocID="{560BA814-9F4A-4125-8570-D6FB448CE5DD}" presName="background" presStyleLbl="node0" presStyleIdx="1" presStyleCnt="2"/>
      <dgm:spPr/>
    </dgm:pt>
    <dgm:pt modelId="{318DDAB3-83D3-4726-94D4-942698AA8849}" type="pres">
      <dgm:prSet presAssocID="{560BA814-9F4A-4125-8570-D6FB448CE5DD}" presName="text" presStyleLbl="fgAcc0" presStyleIdx="1" presStyleCnt="2">
        <dgm:presLayoutVars>
          <dgm:chPref val="3"/>
        </dgm:presLayoutVars>
      </dgm:prSet>
      <dgm:spPr/>
    </dgm:pt>
    <dgm:pt modelId="{012A748A-3440-4FE2-8BA0-1FA621C30C2B}" type="pres">
      <dgm:prSet presAssocID="{560BA814-9F4A-4125-8570-D6FB448CE5DD}" presName="hierChild2" presStyleCnt="0"/>
      <dgm:spPr/>
    </dgm:pt>
  </dgm:ptLst>
  <dgm:cxnLst>
    <dgm:cxn modelId="{72350C0D-E681-4D9F-895B-3C79262E2DA7}" type="presOf" srcId="{8348154A-3FCE-4412-B677-7E0F8DBB45B3}" destId="{0FAE421B-50E0-4808-83C4-95620B470BF4}" srcOrd="0" destOrd="0" presId="urn:microsoft.com/office/officeart/2005/8/layout/hierarchy1"/>
    <dgm:cxn modelId="{2C026110-485A-444D-844D-09C720650385}" type="presOf" srcId="{5A0DBCD4-B853-47F9-BE9D-376CDCBC186E}" destId="{D1E690F1-2EC8-4BE1-A2D0-B0BBE1545AEE}" srcOrd="0" destOrd="0" presId="urn:microsoft.com/office/officeart/2005/8/layout/hierarchy1"/>
    <dgm:cxn modelId="{AE612B28-CD05-402F-8C71-40CE2C1F0F05}" type="presOf" srcId="{560BA814-9F4A-4125-8570-D6FB448CE5DD}" destId="{318DDAB3-83D3-4726-94D4-942698AA8849}" srcOrd="0" destOrd="0" presId="urn:microsoft.com/office/officeart/2005/8/layout/hierarchy1"/>
    <dgm:cxn modelId="{D8494637-C26F-4D0B-8073-986EE1FDB957}" srcId="{5A0DBCD4-B853-47F9-BE9D-376CDCBC186E}" destId="{560BA814-9F4A-4125-8570-D6FB448CE5DD}" srcOrd="1" destOrd="0" parTransId="{E70B06E2-FF1F-4ACB-8065-F8595CBF45E8}" sibTransId="{CBF71706-955D-41AA-BBFD-265B2D4B1630}"/>
    <dgm:cxn modelId="{829CFCAC-0C54-433B-92D4-BC0144FFF92D}" srcId="{5A0DBCD4-B853-47F9-BE9D-376CDCBC186E}" destId="{8348154A-3FCE-4412-B677-7E0F8DBB45B3}" srcOrd="0" destOrd="0" parTransId="{833E0B81-C298-4048-BD6F-2E7DF98F7A54}" sibTransId="{82ACE8F3-4641-4DCF-ACFB-5C229E66743A}"/>
    <dgm:cxn modelId="{42137331-DE0F-47A9-974E-951832E3B062}" type="presParOf" srcId="{D1E690F1-2EC8-4BE1-A2D0-B0BBE1545AEE}" destId="{9490E8EC-8C9B-4F25-8F34-969CB925BE76}" srcOrd="0" destOrd="0" presId="urn:microsoft.com/office/officeart/2005/8/layout/hierarchy1"/>
    <dgm:cxn modelId="{18A43F2D-6E0F-46A3-A58C-B8755668BC3A}" type="presParOf" srcId="{9490E8EC-8C9B-4F25-8F34-969CB925BE76}" destId="{E69008C7-E574-48A0-9E14-5F573D7F8640}" srcOrd="0" destOrd="0" presId="urn:microsoft.com/office/officeart/2005/8/layout/hierarchy1"/>
    <dgm:cxn modelId="{49471F18-BEA8-46F8-85C3-A4434201AEC0}" type="presParOf" srcId="{E69008C7-E574-48A0-9E14-5F573D7F8640}" destId="{91A2A270-AEA7-4CF5-90CE-CCB301769991}" srcOrd="0" destOrd="0" presId="urn:microsoft.com/office/officeart/2005/8/layout/hierarchy1"/>
    <dgm:cxn modelId="{48410F4C-1529-4743-9688-F1D3A76A59A2}" type="presParOf" srcId="{E69008C7-E574-48A0-9E14-5F573D7F8640}" destId="{0FAE421B-50E0-4808-83C4-95620B470BF4}" srcOrd="1" destOrd="0" presId="urn:microsoft.com/office/officeart/2005/8/layout/hierarchy1"/>
    <dgm:cxn modelId="{686A369D-9F56-47F5-99CF-EE95DFC725C0}" type="presParOf" srcId="{9490E8EC-8C9B-4F25-8F34-969CB925BE76}" destId="{7B6B16CC-DA0C-4072-8B08-2924B93D29CC}" srcOrd="1" destOrd="0" presId="urn:microsoft.com/office/officeart/2005/8/layout/hierarchy1"/>
    <dgm:cxn modelId="{BE0F22A8-3F66-4824-A4F3-0A1715854D36}" type="presParOf" srcId="{D1E690F1-2EC8-4BE1-A2D0-B0BBE1545AEE}" destId="{F10EF896-8568-4B53-9E16-42175DEB8C85}" srcOrd="1" destOrd="0" presId="urn:microsoft.com/office/officeart/2005/8/layout/hierarchy1"/>
    <dgm:cxn modelId="{BC1685E6-811C-477D-A669-188C9985BC76}" type="presParOf" srcId="{F10EF896-8568-4B53-9E16-42175DEB8C85}" destId="{8CF1E88E-71C2-4C7E-90B7-D51A5504A8F1}" srcOrd="0" destOrd="0" presId="urn:microsoft.com/office/officeart/2005/8/layout/hierarchy1"/>
    <dgm:cxn modelId="{283C9534-05AC-431C-83AA-7AD570A6147E}" type="presParOf" srcId="{8CF1E88E-71C2-4C7E-90B7-D51A5504A8F1}" destId="{1D6DB2A3-B7BB-490D-BBD9-BDF31ACDF598}" srcOrd="0" destOrd="0" presId="urn:microsoft.com/office/officeart/2005/8/layout/hierarchy1"/>
    <dgm:cxn modelId="{A99B8E0C-B034-4AB9-8636-46ABAF67B4E8}" type="presParOf" srcId="{8CF1E88E-71C2-4C7E-90B7-D51A5504A8F1}" destId="{318DDAB3-83D3-4726-94D4-942698AA8849}" srcOrd="1" destOrd="0" presId="urn:microsoft.com/office/officeart/2005/8/layout/hierarchy1"/>
    <dgm:cxn modelId="{0964A84F-7C15-4A11-A4FD-C807B1F3E5EB}" type="presParOf" srcId="{F10EF896-8568-4B53-9E16-42175DEB8C85}" destId="{012A748A-3440-4FE2-8BA0-1FA621C30C2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D413AF-D053-4013-96FE-4C564C23B292}" type="doc">
      <dgm:prSet loTypeId="urn:microsoft.com/office/officeart/2008/layout/LinedList" loCatId="list" qsTypeId="urn:microsoft.com/office/officeart/2005/8/quickstyle/simple1" qsCatId="simple" csTypeId="urn:microsoft.com/office/officeart/2005/8/colors/accent5_2" csCatId="accent5" phldr="1"/>
      <dgm:spPr/>
      <dgm:t>
        <a:bodyPr/>
        <a:lstStyle/>
        <a:p>
          <a:endParaRPr lang="en-US"/>
        </a:p>
      </dgm:t>
    </dgm:pt>
    <dgm:pt modelId="{1B014A4F-242E-41FE-8F99-8E2B1A2E09EA}">
      <dgm:prSet/>
      <dgm:spPr/>
      <dgm:t>
        <a:bodyPr/>
        <a:lstStyle/>
        <a:p>
          <a:r>
            <a:rPr lang="en-US" b="1"/>
            <a:t>Correlation analysis:  </a:t>
          </a:r>
          <a:r>
            <a:rPr lang="en-US"/>
            <a:t>Concerned with measuring the strength and direction of the association between variables. The correlation of X and Y (Y and X).</a:t>
          </a:r>
        </a:p>
      </dgm:t>
    </dgm:pt>
    <dgm:pt modelId="{11A8F054-B7BF-4311-B887-FC108320FA3A}" type="parTrans" cxnId="{3C361B11-3381-4CCE-8D08-604F3C6DD585}">
      <dgm:prSet/>
      <dgm:spPr/>
      <dgm:t>
        <a:bodyPr/>
        <a:lstStyle/>
        <a:p>
          <a:endParaRPr lang="en-US"/>
        </a:p>
      </dgm:t>
    </dgm:pt>
    <dgm:pt modelId="{36118C41-DA60-4835-AB98-72931414A30F}" type="sibTrans" cxnId="{3C361B11-3381-4CCE-8D08-604F3C6DD585}">
      <dgm:prSet/>
      <dgm:spPr/>
      <dgm:t>
        <a:bodyPr/>
        <a:lstStyle/>
        <a:p>
          <a:endParaRPr lang="en-US"/>
        </a:p>
      </dgm:t>
    </dgm:pt>
    <dgm:pt modelId="{86D96130-F34D-440A-9772-258432D9D04B}">
      <dgm:prSet/>
      <dgm:spPr/>
      <dgm:t>
        <a:bodyPr/>
        <a:lstStyle/>
        <a:p>
          <a:r>
            <a:rPr lang="en-US" b="1"/>
            <a:t>Linear regression:  </a:t>
          </a:r>
          <a:r>
            <a:rPr lang="en-US"/>
            <a:t>Concerned with predicting the value of one variable based on (given) the value of the other variable. The regression of Y on X.</a:t>
          </a:r>
        </a:p>
      </dgm:t>
    </dgm:pt>
    <dgm:pt modelId="{77BDC4E6-4504-4E37-96B9-0DA7A5ACBEF0}" type="parTrans" cxnId="{62C417E5-DA86-4327-A3C9-3B140D343978}">
      <dgm:prSet/>
      <dgm:spPr/>
      <dgm:t>
        <a:bodyPr/>
        <a:lstStyle/>
        <a:p>
          <a:endParaRPr lang="en-US"/>
        </a:p>
      </dgm:t>
    </dgm:pt>
    <dgm:pt modelId="{F69AE1E9-0AB3-433E-B250-468F505896D8}" type="sibTrans" cxnId="{62C417E5-DA86-4327-A3C9-3B140D343978}">
      <dgm:prSet/>
      <dgm:spPr/>
      <dgm:t>
        <a:bodyPr/>
        <a:lstStyle/>
        <a:p>
          <a:endParaRPr lang="en-US"/>
        </a:p>
      </dgm:t>
    </dgm:pt>
    <dgm:pt modelId="{C36E9BBB-F064-4BDC-87CA-362643D2BD12}" type="pres">
      <dgm:prSet presAssocID="{C8D413AF-D053-4013-96FE-4C564C23B292}" presName="vert0" presStyleCnt="0">
        <dgm:presLayoutVars>
          <dgm:dir/>
          <dgm:animOne val="branch"/>
          <dgm:animLvl val="lvl"/>
        </dgm:presLayoutVars>
      </dgm:prSet>
      <dgm:spPr/>
    </dgm:pt>
    <dgm:pt modelId="{2B2E880F-2FCC-414A-9EEA-696BC9959548}" type="pres">
      <dgm:prSet presAssocID="{1B014A4F-242E-41FE-8F99-8E2B1A2E09EA}" presName="thickLine" presStyleLbl="alignNode1" presStyleIdx="0" presStyleCnt="2"/>
      <dgm:spPr/>
    </dgm:pt>
    <dgm:pt modelId="{690A53CE-1636-4D82-A656-B5582C509076}" type="pres">
      <dgm:prSet presAssocID="{1B014A4F-242E-41FE-8F99-8E2B1A2E09EA}" presName="horz1" presStyleCnt="0"/>
      <dgm:spPr/>
    </dgm:pt>
    <dgm:pt modelId="{DAC06C82-09FF-461B-A083-7F43EA56D276}" type="pres">
      <dgm:prSet presAssocID="{1B014A4F-242E-41FE-8F99-8E2B1A2E09EA}" presName="tx1" presStyleLbl="revTx" presStyleIdx="0" presStyleCnt="2"/>
      <dgm:spPr/>
    </dgm:pt>
    <dgm:pt modelId="{2D1EC49A-21FC-42BD-AFAD-7E6039671185}" type="pres">
      <dgm:prSet presAssocID="{1B014A4F-242E-41FE-8F99-8E2B1A2E09EA}" presName="vert1" presStyleCnt="0"/>
      <dgm:spPr/>
    </dgm:pt>
    <dgm:pt modelId="{EACE237C-028F-4EFB-AA10-BC3515DE7E45}" type="pres">
      <dgm:prSet presAssocID="{86D96130-F34D-440A-9772-258432D9D04B}" presName="thickLine" presStyleLbl="alignNode1" presStyleIdx="1" presStyleCnt="2"/>
      <dgm:spPr/>
    </dgm:pt>
    <dgm:pt modelId="{5F825E33-2D4A-4811-BA72-1EBEFA538A95}" type="pres">
      <dgm:prSet presAssocID="{86D96130-F34D-440A-9772-258432D9D04B}" presName="horz1" presStyleCnt="0"/>
      <dgm:spPr/>
    </dgm:pt>
    <dgm:pt modelId="{22BDE362-350C-426C-881F-2CEBEE9B2028}" type="pres">
      <dgm:prSet presAssocID="{86D96130-F34D-440A-9772-258432D9D04B}" presName="tx1" presStyleLbl="revTx" presStyleIdx="1" presStyleCnt="2"/>
      <dgm:spPr/>
    </dgm:pt>
    <dgm:pt modelId="{47FAF394-19E8-4E08-A351-067E42133FCE}" type="pres">
      <dgm:prSet presAssocID="{86D96130-F34D-440A-9772-258432D9D04B}" presName="vert1" presStyleCnt="0"/>
      <dgm:spPr/>
    </dgm:pt>
  </dgm:ptLst>
  <dgm:cxnLst>
    <dgm:cxn modelId="{C3B8FB0C-FDD8-427A-828C-AE9F07B1569D}" type="presOf" srcId="{86D96130-F34D-440A-9772-258432D9D04B}" destId="{22BDE362-350C-426C-881F-2CEBEE9B2028}" srcOrd="0" destOrd="0" presId="urn:microsoft.com/office/officeart/2008/layout/LinedList"/>
    <dgm:cxn modelId="{3C361B11-3381-4CCE-8D08-604F3C6DD585}" srcId="{C8D413AF-D053-4013-96FE-4C564C23B292}" destId="{1B014A4F-242E-41FE-8F99-8E2B1A2E09EA}" srcOrd="0" destOrd="0" parTransId="{11A8F054-B7BF-4311-B887-FC108320FA3A}" sibTransId="{36118C41-DA60-4835-AB98-72931414A30F}"/>
    <dgm:cxn modelId="{DA8A7B76-6493-4C13-91A3-6F0F53A5A77D}" type="presOf" srcId="{1B014A4F-242E-41FE-8F99-8E2B1A2E09EA}" destId="{DAC06C82-09FF-461B-A083-7F43EA56D276}" srcOrd="0" destOrd="0" presId="urn:microsoft.com/office/officeart/2008/layout/LinedList"/>
    <dgm:cxn modelId="{3ED578A9-8AD8-4CE7-BFBE-BC3E1D6FBD10}" type="presOf" srcId="{C8D413AF-D053-4013-96FE-4C564C23B292}" destId="{C36E9BBB-F064-4BDC-87CA-362643D2BD12}" srcOrd="0" destOrd="0" presId="urn:microsoft.com/office/officeart/2008/layout/LinedList"/>
    <dgm:cxn modelId="{62C417E5-DA86-4327-A3C9-3B140D343978}" srcId="{C8D413AF-D053-4013-96FE-4C564C23B292}" destId="{86D96130-F34D-440A-9772-258432D9D04B}" srcOrd="1" destOrd="0" parTransId="{77BDC4E6-4504-4E37-96B9-0DA7A5ACBEF0}" sibTransId="{F69AE1E9-0AB3-433E-B250-468F505896D8}"/>
    <dgm:cxn modelId="{3815B067-1242-4922-9130-542F8313A29B}" type="presParOf" srcId="{C36E9BBB-F064-4BDC-87CA-362643D2BD12}" destId="{2B2E880F-2FCC-414A-9EEA-696BC9959548}" srcOrd="0" destOrd="0" presId="urn:microsoft.com/office/officeart/2008/layout/LinedList"/>
    <dgm:cxn modelId="{B48B511D-FD1B-4A75-92DF-F2669D5ADD0A}" type="presParOf" srcId="{C36E9BBB-F064-4BDC-87CA-362643D2BD12}" destId="{690A53CE-1636-4D82-A656-B5582C509076}" srcOrd="1" destOrd="0" presId="urn:microsoft.com/office/officeart/2008/layout/LinedList"/>
    <dgm:cxn modelId="{14EA81A6-03AC-4092-A029-DE84A9693AF8}" type="presParOf" srcId="{690A53CE-1636-4D82-A656-B5582C509076}" destId="{DAC06C82-09FF-461B-A083-7F43EA56D276}" srcOrd="0" destOrd="0" presId="urn:microsoft.com/office/officeart/2008/layout/LinedList"/>
    <dgm:cxn modelId="{CE1CB97C-1A8D-4F3C-970F-17CC978E1EBC}" type="presParOf" srcId="{690A53CE-1636-4D82-A656-B5582C509076}" destId="{2D1EC49A-21FC-42BD-AFAD-7E6039671185}" srcOrd="1" destOrd="0" presId="urn:microsoft.com/office/officeart/2008/layout/LinedList"/>
    <dgm:cxn modelId="{6AFFA53C-95BA-41ED-A430-A96FD482AAE7}" type="presParOf" srcId="{C36E9BBB-F064-4BDC-87CA-362643D2BD12}" destId="{EACE237C-028F-4EFB-AA10-BC3515DE7E45}" srcOrd="2" destOrd="0" presId="urn:microsoft.com/office/officeart/2008/layout/LinedList"/>
    <dgm:cxn modelId="{5C0B00A6-D92D-4BBC-80D8-982E5F110F27}" type="presParOf" srcId="{C36E9BBB-F064-4BDC-87CA-362643D2BD12}" destId="{5F825E33-2D4A-4811-BA72-1EBEFA538A95}" srcOrd="3" destOrd="0" presId="urn:microsoft.com/office/officeart/2008/layout/LinedList"/>
    <dgm:cxn modelId="{1F0BD0BB-E74B-4CCB-AFDB-A07378BABDF3}" type="presParOf" srcId="{5F825E33-2D4A-4811-BA72-1EBEFA538A95}" destId="{22BDE362-350C-426C-881F-2CEBEE9B2028}" srcOrd="0" destOrd="0" presId="urn:microsoft.com/office/officeart/2008/layout/LinedList"/>
    <dgm:cxn modelId="{959CA851-3E44-4476-8912-7D129EF3C368}" type="presParOf" srcId="{5F825E33-2D4A-4811-BA72-1EBEFA538A95}" destId="{47FAF394-19E8-4E08-A351-067E42133FC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7C12649-A22A-4E6F-97FD-45D19E175BC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C8844F4-F69B-4371-9D08-52F25E816AC4}">
      <dgm:prSet/>
      <dgm:spPr/>
      <dgm:t>
        <a:bodyPr/>
        <a:lstStyle/>
        <a:p>
          <a:pPr>
            <a:lnSpc>
              <a:spcPct val="100000"/>
            </a:lnSpc>
          </a:pPr>
          <a:r>
            <a:rPr lang="en-US"/>
            <a:t>Use OLS to fit a line to the data</a:t>
          </a:r>
        </a:p>
      </dgm:t>
    </dgm:pt>
    <dgm:pt modelId="{EEB0B629-9E0E-456A-BCF1-1C7C52744C7A}" type="parTrans" cxnId="{C56BBFB6-AFFA-4492-911B-0432B2D7F874}">
      <dgm:prSet/>
      <dgm:spPr/>
      <dgm:t>
        <a:bodyPr/>
        <a:lstStyle/>
        <a:p>
          <a:endParaRPr lang="en-US"/>
        </a:p>
      </dgm:t>
    </dgm:pt>
    <dgm:pt modelId="{6890FB49-DBF1-44CA-AADF-72E1F92F8829}" type="sibTrans" cxnId="{C56BBFB6-AFFA-4492-911B-0432B2D7F874}">
      <dgm:prSet/>
      <dgm:spPr/>
      <dgm:t>
        <a:bodyPr/>
        <a:lstStyle/>
        <a:p>
          <a:endParaRPr lang="en-US"/>
        </a:p>
      </dgm:t>
    </dgm:pt>
    <dgm:pt modelId="{E44A5DEA-4E63-452C-947C-2CEFC2B0CE62}">
      <dgm:prSet/>
      <dgm:spPr/>
      <dgm:t>
        <a:bodyPr/>
        <a:lstStyle/>
        <a:p>
          <a:pPr>
            <a:lnSpc>
              <a:spcPct val="100000"/>
            </a:lnSpc>
          </a:pPr>
          <a:r>
            <a:rPr lang="en-US"/>
            <a:t>Calculate R</a:t>
          </a:r>
          <a:r>
            <a:rPr lang="en-US" baseline="30000"/>
            <a:t>2</a:t>
          </a:r>
          <a:r>
            <a:rPr lang="en-US"/>
            <a:t> (squared) value</a:t>
          </a:r>
        </a:p>
      </dgm:t>
    </dgm:pt>
    <dgm:pt modelId="{BA3B55FE-9FFD-48B1-97AD-DB58651BA8B7}" type="parTrans" cxnId="{D8217CF2-25C2-42E9-9584-0820805DD1AE}">
      <dgm:prSet/>
      <dgm:spPr/>
      <dgm:t>
        <a:bodyPr/>
        <a:lstStyle/>
        <a:p>
          <a:endParaRPr lang="en-US"/>
        </a:p>
      </dgm:t>
    </dgm:pt>
    <dgm:pt modelId="{70F895FF-6133-43F5-907F-9B5F1E17C84E}" type="sibTrans" cxnId="{D8217CF2-25C2-42E9-9584-0820805DD1AE}">
      <dgm:prSet/>
      <dgm:spPr/>
      <dgm:t>
        <a:bodyPr/>
        <a:lstStyle/>
        <a:p>
          <a:endParaRPr lang="en-US"/>
        </a:p>
      </dgm:t>
    </dgm:pt>
    <dgm:pt modelId="{59B2D230-DD21-49E5-B433-FF3948B924AA}">
      <dgm:prSet/>
      <dgm:spPr/>
      <dgm:t>
        <a:bodyPr/>
        <a:lstStyle/>
        <a:p>
          <a:pPr>
            <a:lnSpc>
              <a:spcPct val="100000"/>
            </a:lnSpc>
          </a:pPr>
          <a:r>
            <a:rPr lang="en-US"/>
            <a:t>Calculate p-value for R</a:t>
          </a:r>
          <a:r>
            <a:rPr lang="en-US" baseline="30000"/>
            <a:t>2</a:t>
          </a:r>
          <a:r>
            <a:rPr lang="en-US"/>
            <a:t> value</a:t>
          </a:r>
        </a:p>
      </dgm:t>
    </dgm:pt>
    <dgm:pt modelId="{A214F40B-0EEE-4AC8-96E2-0425CC445491}" type="parTrans" cxnId="{4D5A5B0F-A2B2-4B02-A70D-40BB88DAE985}">
      <dgm:prSet/>
      <dgm:spPr/>
      <dgm:t>
        <a:bodyPr/>
        <a:lstStyle/>
        <a:p>
          <a:endParaRPr lang="en-US"/>
        </a:p>
      </dgm:t>
    </dgm:pt>
    <dgm:pt modelId="{471F8D14-2805-45D1-893F-A283CCBCB3F1}" type="sibTrans" cxnId="{4D5A5B0F-A2B2-4B02-A70D-40BB88DAE985}">
      <dgm:prSet/>
      <dgm:spPr/>
      <dgm:t>
        <a:bodyPr/>
        <a:lstStyle/>
        <a:p>
          <a:endParaRPr lang="en-US"/>
        </a:p>
      </dgm:t>
    </dgm:pt>
    <dgm:pt modelId="{20359105-AB48-4A43-9FAC-A87BA872BFF0}" type="pres">
      <dgm:prSet presAssocID="{17C12649-A22A-4E6F-97FD-45D19E175BC3}" presName="root" presStyleCnt="0">
        <dgm:presLayoutVars>
          <dgm:dir/>
          <dgm:resizeHandles val="exact"/>
        </dgm:presLayoutVars>
      </dgm:prSet>
      <dgm:spPr/>
    </dgm:pt>
    <dgm:pt modelId="{91295868-336C-47AD-BFA0-3FCF424D01CC}" type="pres">
      <dgm:prSet presAssocID="{DC8844F4-F69B-4371-9D08-52F25E816AC4}" presName="compNode" presStyleCnt="0"/>
      <dgm:spPr/>
    </dgm:pt>
    <dgm:pt modelId="{B5C07FB3-BDAB-4023-A581-4927025BCBED}" type="pres">
      <dgm:prSet presAssocID="{DC8844F4-F69B-4371-9D08-52F25E816AC4}" presName="bgRect" presStyleLbl="bgShp" presStyleIdx="0" presStyleCnt="3"/>
      <dgm:spPr/>
    </dgm:pt>
    <dgm:pt modelId="{D768E16D-A651-444F-99E5-35E27E446B24}" type="pres">
      <dgm:prSet presAssocID="{DC8844F4-F69B-4371-9D08-52F25E816AC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7A236CF8-6782-4A1A-835A-CC30AF70243B}" type="pres">
      <dgm:prSet presAssocID="{DC8844F4-F69B-4371-9D08-52F25E816AC4}" presName="spaceRect" presStyleCnt="0"/>
      <dgm:spPr/>
    </dgm:pt>
    <dgm:pt modelId="{16B88121-0F3A-4EE3-84D4-1C9D0C1AF879}" type="pres">
      <dgm:prSet presAssocID="{DC8844F4-F69B-4371-9D08-52F25E816AC4}" presName="parTx" presStyleLbl="revTx" presStyleIdx="0" presStyleCnt="3">
        <dgm:presLayoutVars>
          <dgm:chMax val="0"/>
          <dgm:chPref val="0"/>
        </dgm:presLayoutVars>
      </dgm:prSet>
      <dgm:spPr/>
    </dgm:pt>
    <dgm:pt modelId="{014FF926-2CB2-467E-B124-CC22AA172137}" type="pres">
      <dgm:prSet presAssocID="{6890FB49-DBF1-44CA-AADF-72E1F92F8829}" presName="sibTrans" presStyleCnt="0"/>
      <dgm:spPr/>
    </dgm:pt>
    <dgm:pt modelId="{8A2538C5-4266-4E1D-9E14-59CD54FB9416}" type="pres">
      <dgm:prSet presAssocID="{E44A5DEA-4E63-452C-947C-2CEFC2B0CE62}" presName="compNode" presStyleCnt="0"/>
      <dgm:spPr/>
    </dgm:pt>
    <dgm:pt modelId="{148CC6A2-7449-4A8D-B7D5-0C10F66B56C1}" type="pres">
      <dgm:prSet presAssocID="{E44A5DEA-4E63-452C-947C-2CEFC2B0CE62}" presName="bgRect" presStyleLbl="bgShp" presStyleIdx="1" presStyleCnt="3"/>
      <dgm:spPr/>
    </dgm:pt>
    <dgm:pt modelId="{916C3DAF-27E8-43B0-81D5-324137A19E3E}" type="pres">
      <dgm:prSet presAssocID="{E44A5DEA-4E63-452C-947C-2CEFC2B0CE6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thematics"/>
        </a:ext>
      </dgm:extLst>
    </dgm:pt>
    <dgm:pt modelId="{4D53BD98-42FA-40C0-A73C-BC4A5D7CAE9B}" type="pres">
      <dgm:prSet presAssocID="{E44A5DEA-4E63-452C-947C-2CEFC2B0CE62}" presName="spaceRect" presStyleCnt="0"/>
      <dgm:spPr/>
    </dgm:pt>
    <dgm:pt modelId="{47F2C41F-0A65-499B-B59F-0DB7A7767E9A}" type="pres">
      <dgm:prSet presAssocID="{E44A5DEA-4E63-452C-947C-2CEFC2B0CE62}" presName="parTx" presStyleLbl="revTx" presStyleIdx="1" presStyleCnt="3">
        <dgm:presLayoutVars>
          <dgm:chMax val="0"/>
          <dgm:chPref val="0"/>
        </dgm:presLayoutVars>
      </dgm:prSet>
      <dgm:spPr/>
    </dgm:pt>
    <dgm:pt modelId="{15181883-7CAD-4304-893C-F162F8D15D81}" type="pres">
      <dgm:prSet presAssocID="{70F895FF-6133-43F5-907F-9B5F1E17C84E}" presName="sibTrans" presStyleCnt="0"/>
      <dgm:spPr/>
    </dgm:pt>
    <dgm:pt modelId="{1C02D4DE-6CBD-4422-9B09-FDE84A2A6099}" type="pres">
      <dgm:prSet presAssocID="{59B2D230-DD21-49E5-B433-FF3948B924AA}" presName="compNode" presStyleCnt="0"/>
      <dgm:spPr/>
    </dgm:pt>
    <dgm:pt modelId="{D21823C3-253E-42F1-9EEA-79F4C8C23A2E}" type="pres">
      <dgm:prSet presAssocID="{59B2D230-DD21-49E5-B433-FF3948B924AA}" presName="bgRect" presStyleLbl="bgShp" presStyleIdx="2" presStyleCnt="3"/>
      <dgm:spPr/>
    </dgm:pt>
    <dgm:pt modelId="{B299ED01-FC41-4B2F-AE0E-39631AB47200}" type="pres">
      <dgm:prSet presAssocID="{59B2D230-DD21-49E5-B433-FF3948B924A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lculator"/>
        </a:ext>
      </dgm:extLst>
    </dgm:pt>
    <dgm:pt modelId="{9ED02CD5-DD80-4418-970E-208A448C9C83}" type="pres">
      <dgm:prSet presAssocID="{59B2D230-DD21-49E5-B433-FF3948B924AA}" presName="spaceRect" presStyleCnt="0"/>
      <dgm:spPr/>
    </dgm:pt>
    <dgm:pt modelId="{C32A625B-4ADB-4961-92CA-1D24DFE4E9ED}" type="pres">
      <dgm:prSet presAssocID="{59B2D230-DD21-49E5-B433-FF3948B924AA}" presName="parTx" presStyleLbl="revTx" presStyleIdx="2" presStyleCnt="3">
        <dgm:presLayoutVars>
          <dgm:chMax val="0"/>
          <dgm:chPref val="0"/>
        </dgm:presLayoutVars>
      </dgm:prSet>
      <dgm:spPr/>
    </dgm:pt>
  </dgm:ptLst>
  <dgm:cxnLst>
    <dgm:cxn modelId="{AF1E7200-4E57-4994-8918-2E691437849D}" type="presOf" srcId="{17C12649-A22A-4E6F-97FD-45D19E175BC3}" destId="{20359105-AB48-4A43-9FAC-A87BA872BFF0}" srcOrd="0" destOrd="0" presId="urn:microsoft.com/office/officeart/2018/2/layout/IconVerticalSolidList"/>
    <dgm:cxn modelId="{458F4C09-C6BF-4751-9C2B-D86854812B89}" type="presOf" srcId="{DC8844F4-F69B-4371-9D08-52F25E816AC4}" destId="{16B88121-0F3A-4EE3-84D4-1C9D0C1AF879}" srcOrd="0" destOrd="0" presId="urn:microsoft.com/office/officeart/2018/2/layout/IconVerticalSolidList"/>
    <dgm:cxn modelId="{4D5A5B0F-A2B2-4B02-A70D-40BB88DAE985}" srcId="{17C12649-A22A-4E6F-97FD-45D19E175BC3}" destId="{59B2D230-DD21-49E5-B433-FF3948B924AA}" srcOrd="2" destOrd="0" parTransId="{A214F40B-0EEE-4AC8-96E2-0425CC445491}" sibTransId="{471F8D14-2805-45D1-893F-A283CCBCB3F1}"/>
    <dgm:cxn modelId="{0DA55535-CBC7-47FD-93D3-E0593A9792E5}" type="presOf" srcId="{E44A5DEA-4E63-452C-947C-2CEFC2B0CE62}" destId="{47F2C41F-0A65-499B-B59F-0DB7A7767E9A}" srcOrd="0" destOrd="0" presId="urn:microsoft.com/office/officeart/2018/2/layout/IconVerticalSolidList"/>
    <dgm:cxn modelId="{380AFD40-9AE2-453A-BD77-4DA29A1A6CCF}" type="presOf" srcId="{59B2D230-DD21-49E5-B433-FF3948B924AA}" destId="{C32A625B-4ADB-4961-92CA-1D24DFE4E9ED}" srcOrd="0" destOrd="0" presId="urn:microsoft.com/office/officeart/2018/2/layout/IconVerticalSolidList"/>
    <dgm:cxn modelId="{C56BBFB6-AFFA-4492-911B-0432B2D7F874}" srcId="{17C12649-A22A-4E6F-97FD-45D19E175BC3}" destId="{DC8844F4-F69B-4371-9D08-52F25E816AC4}" srcOrd="0" destOrd="0" parTransId="{EEB0B629-9E0E-456A-BCF1-1C7C52744C7A}" sibTransId="{6890FB49-DBF1-44CA-AADF-72E1F92F8829}"/>
    <dgm:cxn modelId="{D8217CF2-25C2-42E9-9584-0820805DD1AE}" srcId="{17C12649-A22A-4E6F-97FD-45D19E175BC3}" destId="{E44A5DEA-4E63-452C-947C-2CEFC2B0CE62}" srcOrd="1" destOrd="0" parTransId="{BA3B55FE-9FFD-48B1-97AD-DB58651BA8B7}" sibTransId="{70F895FF-6133-43F5-907F-9B5F1E17C84E}"/>
    <dgm:cxn modelId="{72CD86F7-1D6D-46E3-B2D9-8A53D139E938}" type="presParOf" srcId="{20359105-AB48-4A43-9FAC-A87BA872BFF0}" destId="{91295868-336C-47AD-BFA0-3FCF424D01CC}" srcOrd="0" destOrd="0" presId="urn:microsoft.com/office/officeart/2018/2/layout/IconVerticalSolidList"/>
    <dgm:cxn modelId="{9ADD6029-4553-42DB-A943-B871AE13D836}" type="presParOf" srcId="{91295868-336C-47AD-BFA0-3FCF424D01CC}" destId="{B5C07FB3-BDAB-4023-A581-4927025BCBED}" srcOrd="0" destOrd="0" presId="urn:microsoft.com/office/officeart/2018/2/layout/IconVerticalSolidList"/>
    <dgm:cxn modelId="{1AB07290-20CE-4DBD-B20B-CADE82253882}" type="presParOf" srcId="{91295868-336C-47AD-BFA0-3FCF424D01CC}" destId="{D768E16D-A651-444F-99E5-35E27E446B24}" srcOrd="1" destOrd="0" presId="urn:microsoft.com/office/officeart/2018/2/layout/IconVerticalSolidList"/>
    <dgm:cxn modelId="{27577132-409A-4C61-ABA6-38B99C7FE7F2}" type="presParOf" srcId="{91295868-336C-47AD-BFA0-3FCF424D01CC}" destId="{7A236CF8-6782-4A1A-835A-CC30AF70243B}" srcOrd="2" destOrd="0" presId="urn:microsoft.com/office/officeart/2018/2/layout/IconVerticalSolidList"/>
    <dgm:cxn modelId="{A216B595-4C13-4730-A046-9901F87F9C0D}" type="presParOf" srcId="{91295868-336C-47AD-BFA0-3FCF424D01CC}" destId="{16B88121-0F3A-4EE3-84D4-1C9D0C1AF879}" srcOrd="3" destOrd="0" presId="urn:microsoft.com/office/officeart/2018/2/layout/IconVerticalSolidList"/>
    <dgm:cxn modelId="{825DC85A-781C-4AB8-9F01-5F00B6FB0E9C}" type="presParOf" srcId="{20359105-AB48-4A43-9FAC-A87BA872BFF0}" destId="{014FF926-2CB2-467E-B124-CC22AA172137}" srcOrd="1" destOrd="0" presId="urn:microsoft.com/office/officeart/2018/2/layout/IconVerticalSolidList"/>
    <dgm:cxn modelId="{33B361DC-A610-4E61-A994-14D74B7B2574}" type="presParOf" srcId="{20359105-AB48-4A43-9FAC-A87BA872BFF0}" destId="{8A2538C5-4266-4E1D-9E14-59CD54FB9416}" srcOrd="2" destOrd="0" presId="urn:microsoft.com/office/officeart/2018/2/layout/IconVerticalSolidList"/>
    <dgm:cxn modelId="{9D272CAF-866F-41C5-AD31-DE34CFB710A6}" type="presParOf" srcId="{8A2538C5-4266-4E1D-9E14-59CD54FB9416}" destId="{148CC6A2-7449-4A8D-B7D5-0C10F66B56C1}" srcOrd="0" destOrd="0" presId="urn:microsoft.com/office/officeart/2018/2/layout/IconVerticalSolidList"/>
    <dgm:cxn modelId="{44025F4F-6E01-491B-8297-E3222E2BAF2F}" type="presParOf" srcId="{8A2538C5-4266-4E1D-9E14-59CD54FB9416}" destId="{916C3DAF-27E8-43B0-81D5-324137A19E3E}" srcOrd="1" destOrd="0" presId="urn:microsoft.com/office/officeart/2018/2/layout/IconVerticalSolidList"/>
    <dgm:cxn modelId="{778815F6-83A6-420E-8415-CE697FD807C3}" type="presParOf" srcId="{8A2538C5-4266-4E1D-9E14-59CD54FB9416}" destId="{4D53BD98-42FA-40C0-A73C-BC4A5D7CAE9B}" srcOrd="2" destOrd="0" presId="urn:microsoft.com/office/officeart/2018/2/layout/IconVerticalSolidList"/>
    <dgm:cxn modelId="{8D52DA00-0638-4CFA-95B4-0F319C05AE73}" type="presParOf" srcId="{8A2538C5-4266-4E1D-9E14-59CD54FB9416}" destId="{47F2C41F-0A65-499B-B59F-0DB7A7767E9A}" srcOrd="3" destOrd="0" presId="urn:microsoft.com/office/officeart/2018/2/layout/IconVerticalSolidList"/>
    <dgm:cxn modelId="{F7E4BBFC-5150-498B-83ED-810184FDCDE7}" type="presParOf" srcId="{20359105-AB48-4A43-9FAC-A87BA872BFF0}" destId="{15181883-7CAD-4304-893C-F162F8D15D81}" srcOrd="3" destOrd="0" presId="urn:microsoft.com/office/officeart/2018/2/layout/IconVerticalSolidList"/>
    <dgm:cxn modelId="{B9D27320-C24D-4BCC-A2A3-AB0B75FF9C22}" type="presParOf" srcId="{20359105-AB48-4A43-9FAC-A87BA872BFF0}" destId="{1C02D4DE-6CBD-4422-9B09-FDE84A2A6099}" srcOrd="4" destOrd="0" presId="urn:microsoft.com/office/officeart/2018/2/layout/IconVerticalSolidList"/>
    <dgm:cxn modelId="{23166FEC-BE0F-40AC-A768-0C24DF55C1BD}" type="presParOf" srcId="{1C02D4DE-6CBD-4422-9B09-FDE84A2A6099}" destId="{D21823C3-253E-42F1-9EEA-79F4C8C23A2E}" srcOrd="0" destOrd="0" presId="urn:microsoft.com/office/officeart/2018/2/layout/IconVerticalSolidList"/>
    <dgm:cxn modelId="{C1033D32-72CA-4CEA-8C23-B2B1F7C92118}" type="presParOf" srcId="{1C02D4DE-6CBD-4422-9B09-FDE84A2A6099}" destId="{B299ED01-FC41-4B2F-AE0E-39631AB47200}" srcOrd="1" destOrd="0" presId="urn:microsoft.com/office/officeart/2018/2/layout/IconVerticalSolidList"/>
    <dgm:cxn modelId="{556CE2EA-0335-44AF-91C4-F90D8CEA44E6}" type="presParOf" srcId="{1C02D4DE-6CBD-4422-9B09-FDE84A2A6099}" destId="{9ED02CD5-DD80-4418-970E-208A448C9C83}" srcOrd="2" destOrd="0" presId="urn:microsoft.com/office/officeart/2018/2/layout/IconVerticalSolidList"/>
    <dgm:cxn modelId="{E595E2DB-1EC4-49E0-BB72-E06E78AEE8E1}" type="presParOf" srcId="{1C02D4DE-6CBD-4422-9B09-FDE84A2A6099}" destId="{C32A625B-4ADB-4961-92CA-1D24DFE4E9E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A6A2B7-4156-4273-B84B-4041886B2CF0}">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912848"/>
        <a:ext cx="34897" cy="6979"/>
      </dsp:txXfrm>
    </dsp:sp>
    <dsp:sp modelId="{FBC76CF0-CD93-4D3C-ADC5-DA1790C161AB}">
      <dsp:nvSpPr>
        <dsp:cNvPr id="0" name=""/>
        <dsp:cNvSpPr/>
      </dsp:nvSpPr>
      <dsp:spPr>
        <a:xfrm>
          <a:off x="8061" y="5979"/>
          <a:ext cx="3034531" cy="182071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dirty="0"/>
            <a:t>Definition: Machine Learning is a subset of AI that enables systems to learn from experience without explicit programming.</a:t>
          </a:r>
        </a:p>
      </dsp:txBody>
      <dsp:txXfrm>
        <a:off x="8061" y="5979"/>
        <a:ext cx="3034531" cy="1820718"/>
      </dsp:txXfrm>
    </dsp:sp>
    <dsp:sp modelId="{3377753E-3A69-4C15-9192-2E6ED17E09C0}">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9525" cap="flat" cmpd="sng" algn="ctr">
          <a:solidFill>
            <a:schemeClr val="accent2">
              <a:hueOff val="1170380"/>
              <a:satOff val="-1460"/>
              <a:lumOff val="34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912848"/>
        <a:ext cx="34897" cy="6979"/>
      </dsp:txXfrm>
    </dsp:sp>
    <dsp:sp modelId="{7725A5ED-6D74-45C7-996B-9DFCFE85FA08}">
      <dsp:nvSpPr>
        <dsp:cNvPr id="0" name=""/>
        <dsp:cNvSpPr/>
      </dsp:nvSpPr>
      <dsp:spPr>
        <a:xfrm>
          <a:off x="3740534" y="5979"/>
          <a:ext cx="3034531" cy="1820718"/>
        </a:xfrm>
        <a:prstGeom prst="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Goal: Enable computers to learn automatically without human intervention.</a:t>
          </a:r>
        </a:p>
      </dsp:txBody>
      <dsp:txXfrm>
        <a:off x="3740534" y="5979"/>
        <a:ext cx="3034531" cy="1820718"/>
      </dsp:txXfrm>
    </dsp:sp>
    <dsp:sp modelId="{1D2C8956-176C-40E6-99D0-DFBBFB6F17FC}">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9525" cap="flat" cmpd="sng" algn="ctr">
          <a:solidFill>
            <a:schemeClr val="accent2">
              <a:hueOff val="2340759"/>
              <a:satOff val="-2919"/>
              <a:lumOff val="68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362" y="2155079"/>
        <a:ext cx="374875" cy="6979"/>
      </dsp:txXfrm>
    </dsp:sp>
    <dsp:sp modelId="{1923846F-78C2-4FD5-A7A6-B4DA877013A0}">
      <dsp:nvSpPr>
        <dsp:cNvPr id="0" name=""/>
        <dsp:cNvSpPr/>
      </dsp:nvSpPr>
      <dsp:spPr>
        <a:xfrm>
          <a:off x="7473007" y="5979"/>
          <a:ext cx="3034531" cy="1820718"/>
        </a:xfrm>
        <a:prstGeom prst="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Types of Machine Learning:</a:t>
          </a:r>
        </a:p>
      </dsp:txBody>
      <dsp:txXfrm>
        <a:off x="7473007" y="5979"/>
        <a:ext cx="3034531" cy="1820718"/>
      </dsp:txXfrm>
    </dsp:sp>
    <dsp:sp modelId="{FD64D0CD-426C-43BD-AB94-5D3C63E8AD55}">
      <dsp:nvSpPr>
        <dsp:cNvPr id="0" name=""/>
        <dsp:cNvSpPr/>
      </dsp:nvSpPr>
      <dsp:spPr>
        <a:xfrm>
          <a:off x="3040792" y="3389279"/>
          <a:ext cx="667342" cy="91440"/>
        </a:xfrm>
        <a:custGeom>
          <a:avLst/>
          <a:gdLst/>
          <a:ahLst/>
          <a:cxnLst/>
          <a:rect l="0" t="0" r="0" b="0"/>
          <a:pathLst>
            <a:path>
              <a:moveTo>
                <a:pt x="0" y="45720"/>
              </a:moveTo>
              <a:lnTo>
                <a:pt x="667342" y="45720"/>
              </a:lnTo>
            </a:path>
          </a:pathLst>
        </a:custGeom>
        <a:noFill/>
        <a:ln w="9525" cap="flat" cmpd="sng" algn="ctr">
          <a:solidFill>
            <a:schemeClr val="accent2">
              <a:hueOff val="3511139"/>
              <a:satOff val="-4379"/>
              <a:lumOff val="103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3431509"/>
        <a:ext cx="34897" cy="6979"/>
      </dsp:txXfrm>
    </dsp:sp>
    <dsp:sp modelId="{B682B508-8B40-4AE6-B7CB-B3FEF770F39B}">
      <dsp:nvSpPr>
        <dsp:cNvPr id="0" name=""/>
        <dsp:cNvSpPr/>
      </dsp:nvSpPr>
      <dsp:spPr>
        <a:xfrm>
          <a:off x="8061" y="2524640"/>
          <a:ext cx="3034531" cy="1820718"/>
        </a:xfrm>
        <a:prstGeom prst="rect">
          <a:avLst/>
        </a:prstGeom>
        <a:solidFill>
          <a:schemeClr val="accent2">
            <a:hueOff val="2808911"/>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dirty="0"/>
            <a:t>Supervised Learning: Learning from a labeled dataset.</a:t>
          </a:r>
        </a:p>
      </dsp:txBody>
      <dsp:txXfrm>
        <a:off x="8061" y="2524640"/>
        <a:ext cx="3034531" cy="1820718"/>
      </dsp:txXfrm>
    </dsp:sp>
    <dsp:sp modelId="{80595412-3C48-4EBF-B582-99CF3E5F6B7F}">
      <dsp:nvSpPr>
        <dsp:cNvPr id="0" name=""/>
        <dsp:cNvSpPr/>
      </dsp:nvSpPr>
      <dsp:spPr>
        <a:xfrm>
          <a:off x="6773265" y="3389279"/>
          <a:ext cx="667342" cy="91440"/>
        </a:xfrm>
        <a:custGeom>
          <a:avLst/>
          <a:gdLst/>
          <a:ahLst/>
          <a:cxnLst/>
          <a:rect l="0" t="0" r="0" b="0"/>
          <a:pathLst>
            <a:path>
              <a:moveTo>
                <a:pt x="0" y="45720"/>
              </a:moveTo>
              <a:lnTo>
                <a:pt x="667342" y="45720"/>
              </a:lnTo>
            </a:path>
          </a:pathLst>
        </a:custGeom>
        <a:noFill/>
        <a:ln w="9525" cap="flat" cmpd="sng" algn="ctr">
          <a:solidFill>
            <a:schemeClr val="accent2">
              <a:hueOff val="4681519"/>
              <a:satOff val="-5839"/>
              <a:lumOff val="137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3431509"/>
        <a:ext cx="34897" cy="6979"/>
      </dsp:txXfrm>
    </dsp:sp>
    <dsp:sp modelId="{6B6DC5B1-FBFE-4C62-97F4-99A5E114ADAF}">
      <dsp:nvSpPr>
        <dsp:cNvPr id="0" name=""/>
        <dsp:cNvSpPr/>
      </dsp:nvSpPr>
      <dsp:spPr>
        <a:xfrm>
          <a:off x="3740534" y="2524640"/>
          <a:ext cx="3034531" cy="1820718"/>
        </a:xfrm>
        <a:prstGeom prst="rect">
          <a:avLst/>
        </a:prstGeom>
        <a:solidFill>
          <a:schemeClr val="accent2">
            <a:hueOff val="3745215"/>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dirty="0"/>
            <a:t>Unsupervised Learning: Learning from data without labels.</a:t>
          </a:r>
        </a:p>
      </dsp:txBody>
      <dsp:txXfrm>
        <a:off x="3740534" y="2524640"/>
        <a:ext cx="3034531" cy="1820718"/>
      </dsp:txXfrm>
    </dsp:sp>
    <dsp:sp modelId="{0DF1A42E-191F-4414-A5BD-E297A316EFAB}">
      <dsp:nvSpPr>
        <dsp:cNvPr id="0" name=""/>
        <dsp:cNvSpPr/>
      </dsp:nvSpPr>
      <dsp:spPr>
        <a:xfrm>
          <a:off x="7473007" y="2524640"/>
          <a:ext cx="3034531" cy="1820718"/>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dirty="0"/>
            <a:t>Reinforcement Learning: Learning to make decisions through trial and error.</a:t>
          </a:r>
        </a:p>
      </dsp:txBody>
      <dsp:txXfrm>
        <a:off x="7473007" y="2524640"/>
        <a:ext cx="3034531" cy="1820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FED5F6-5268-4800-85F7-06A4BE369676}">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BA84B7-1EFE-401D-ACBC-5D9863B46F3C}">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Everyday Applications: From streaming recommendations to predictive text.</a:t>
          </a:r>
        </a:p>
      </dsp:txBody>
      <dsp:txXfrm>
        <a:off x="417971" y="2644140"/>
        <a:ext cx="2889450" cy="720000"/>
      </dsp:txXfrm>
    </dsp:sp>
    <dsp:sp modelId="{0C9714E3-8844-4C59-9F53-845CB522B40E}">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67D632-4753-4FE2-A4B6-76B909E65B13}">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Business and Healthcare: Optimizing operations and advancing R&amp;D.</a:t>
          </a:r>
        </a:p>
      </dsp:txBody>
      <dsp:txXfrm>
        <a:off x="3813075" y="2644140"/>
        <a:ext cx="2889450" cy="720000"/>
      </dsp:txXfrm>
    </dsp:sp>
    <dsp:sp modelId="{EB014A7F-1F25-48A6-A88E-75B1487E485F}">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26BF09-285C-4D6B-9757-2E88E40ED1AB}">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Future Innovations: AI in medicine, and smart cities.</a:t>
          </a:r>
        </a:p>
      </dsp:txBody>
      <dsp:txXfrm>
        <a:off x="7208178" y="2644140"/>
        <a:ext cx="28894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1BCEB-9036-48F7-9DCC-EB2487CDE036}">
      <dsp:nvSpPr>
        <dsp:cNvPr id="0" name=""/>
        <dsp:cNvSpPr/>
      </dsp:nvSpPr>
      <dsp:spPr>
        <a:xfrm>
          <a:off x="1212569" y="786033"/>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EC234B-9334-45BE-9CA0-5B752EB13374}">
      <dsp:nvSpPr>
        <dsp:cNvPr id="0" name=""/>
        <dsp:cNvSpPr/>
      </dsp:nvSpPr>
      <dsp:spPr>
        <a:xfrm>
          <a:off x="417971" y="244284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causal analysis</a:t>
          </a:r>
        </a:p>
      </dsp:txBody>
      <dsp:txXfrm>
        <a:off x="417971" y="2442842"/>
        <a:ext cx="2889450" cy="720000"/>
      </dsp:txXfrm>
    </dsp:sp>
    <dsp:sp modelId="{E874F4F5-CEF8-41EC-994F-413F178D0F95}">
      <dsp:nvSpPr>
        <dsp:cNvPr id="0" name=""/>
        <dsp:cNvSpPr/>
      </dsp:nvSpPr>
      <dsp:spPr>
        <a:xfrm>
          <a:off x="4607673" y="786033"/>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E33CA1-CAEE-4587-BEEC-33825F5CFA39}">
      <dsp:nvSpPr>
        <dsp:cNvPr id="0" name=""/>
        <dsp:cNvSpPr/>
      </dsp:nvSpPr>
      <dsp:spPr>
        <a:xfrm>
          <a:off x="3813075" y="244284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forecasting an effect </a:t>
          </a:r>
        </a:p>
      </dsp:txBody>
      <dsp:txXfrm>
        <a:off x="3813075" y="2442842"/>
        <a:ext cx="2889450" cy="720000"/>
      </dsp:txXfrm>
    </dsp:sp>
    <dsp:sp modelId="{15E59D15-238B-43A0-A1F6-541BD366249C}">
      <dsp:nvSpPr>
        <dsp:cNvPr id="0" name=""/>
        <dsp:cNvSpPr/>
      </dsp:nvSpPr>
      <dsp:spPr>
        <a:xfrm>
          <a:off x="8002777" y="786033"/>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5C57E9-1A28-4849-9297-D7888A41AC3F}">
      <dsp:nvSpPr>
        <dsp:cNvPr id="0" name=""/>
        <dsp:cNvSpPr/>
      </dsp:nvSpPr>
      <dsp:spPr>
        <a:xfrm>
          <a:off x="7208178" y="244284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trend forecasting.</a:t>
          </a:r>
        </a:p>
      </dsp:txBody>
      <dsp:txXfrm>
        <a:off x="7208178" y="2442842"/>
        <a:ext cx="28894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81BF8-3E8C-46E5-B291-318AA91FD551}">
      <dsp:nvSpPr>
        <dsp:cNvPr id="0" name=""/>
        <dsp:cNvSpPr/>
      </dsp:nvSpPr>
      <dsp:spPr>
        <a:xfrm>
          <a:off x="402550" y="1992"/>
          <a:ext cx="3034531" cy="182071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1" kern="1200"/>
            <a:t>Business:</a:t>
          </a:r>
          <a:r>
            <a:rPr lang="en-US" sz="1900" kern="1200"/>
            <a:t>  Is there a relationship between advertising spending and revenue?</a:t>
          </a:r>
        </a:p>
      </dsp:txBody>
      <dsp:txXfrm>
        <a:off x="402550" y="1992"/>
        <a:ext cx="3034531" cy="1820718"/>
      </dsp:txXfrm>
    </dsp:sp>
    <dsp:sp modelId="{C46B806D-D69D-400A-A678-13FD71038D5C}">
      <dsp:nvSpPr>
        <dsp:cNvPr id="0" name=""/>
        <dsp:cNvSpPr/>
      </dsp:nvSpPr>
      <dsp:spPr>
        <a:xfrm>
          <a:off x="3740534" y="1992"/>
          <a:ext cx="3034531" cy="1820718"/>
        </a:xfrm>
        <a:prstGeom prst="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1" kern="1200"/>
            <a:t>Medicine:</a:t>
          </a:r>
          <a:r>
            <a:rPr lang="en-US" sz="1900" kern="1200"/>
            <a:t> Does the drug dosage have affect blood pressure of patients? Has the body weight an influence on the blood cholesterol level?</a:t>
          </a:r>
        </a:p>
      </dsp:txBody>
      <dsp:txXfrm>
        <a:off x="3740534" y="1992"/>
        <a:ext cx="3034531" cy="1820718"/>
      </dsp:txXfrm>
    </dsp:sp>
    <dsp:sp modelId="{1F7E1ADA-3AAE-47CB-ABE7-26DB2336126C}">
      <dsp:nvSpPr>
        <dsp:cNvPr id="0" name=""/>
        <dsp:cNvSpPr/>
      </dsp:nvSpPr>
      <dsp:spPr>
        <a:xfrm>
          <a:off x="7078518" y="1992"/>
          <a:ext cx="3034531" cy="1820718"/>
        </a:xfrm>
        <a:prstGeom prst="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1" kern="1200"/>
            <a:t>Agriculture:</a:t>
          </a:r>
          <a:r>
            <a:rPr lang="en-US" sz="1900" kern="1200"/>
            <a:t> How fertilizer and water change crop yields.</a:t>
          </a:r>
        </a:p>
      </dsp:txBody>
      <dsp:txXfrm>
        <a:off x="7078518" y="1992"/>
        <a:ext cx="3034531" cy="1820718"/>
      </dsp:txXfrm>
    </dsp:sp>
    <dsp:sp modelId="{F7AA7440-FB3E-4077-844F-205A459D0DD5}">
      <dsp:nvSpPr>
        <dsp:cNvPr id="0" name=""/>
        <dsp:cNvSpPr/>
      </dsp:nvSpPr>
      <dsp:spPr>
        <a:xfrm>
          <a:off x="2071542" y="2126164"/>
          <a:ext cx="3034531" cy="1820718"/>
        </a:xfrm>
        <a:prstGeom prst="rect">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1" kern="1200"/>
            <a:t>Psychology:</a:t>
          </a:r>
          <a:r>
            <a:rPr lang="en-US" sz="1900" kern="1200"/>
            <a:t> Is anxiety influenced by personality traits?</a:t>
          </a:r>
        </a:p>
      </dsp:txBody>
      <dsp:txXfrm>
        <a:off x="2071542" y="2126164"/>
        <a:ext cx="3034531" cy="1820718"/>
      </dsp:txXfrm>
    </dsp:sp>
    <dsp:sp modelId="{B772124B-7F86-4D42-B09F-B2DF0CFF7B49}">
      <dsp:nvSpPr>
        <dsp:cNvPr id="0" name=""/>
        <dsp:cNvSpPr/>
      </dsp:nvSpPr>
      <dsp:spPr>
        <a:xfrm>
          <a:off x="5409526" y="2126164"/>
          <a:ext cx="3034531" cy="1820718"/>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1" kern="1200"/>
            <a:t>Biology: </a:t>
          </a:r>
          <a:r>
            <a:rPr lang="en-US" sz="1900" kern="1200"/>
            <a:t>Does the oxygen level in water stimulate plant growth?</a:t>
          </a:r>
        </a:p>
      </dsp:txBody>
      <dsp:txXfrm>
        <a:off x="5409526" y="2126164"/>
        <a:ext cx="3034531" cy="18207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0303F-729E-476C-AE9B-FD569A345CD0}">
      <dsp:nvSpPr>
        <dsp:cNvPr id="0" name=""/>
        <dsp:cNvSpPr/>
      </dsp:nvSpPr>
      <dsp:spPr>
        <a:xfrm>
          <a:off x="0" y="84953"/>
          <a:ext cx="10972800" cy="10328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Once we have our model, we can use it on new data to predict future values: </a:t>
          </a:r>
        </a:p>
      </dsp:txBody>
      <dsp:txXfrm>
        <a:off x="50420" y="135373"/>
        <a:ext cx="10871960" cy="932014"/>
      </dsp:txXfrm>
    </dsp:sp>
    <dsp:sp modelId="{B8FBF2A0-0354-4CC1-BD44-D653B6C63186}">
      <dsp:nvSpPr>
        <dsp:cNvPr id="0" name=""/>
        <dsp:cNvSpPr/>
      </dsp:nvSpPr>
      <dsp:spPr>
        <a:xfrm>
          <a:off x="0" y="1192687"/>
          <a:ext cx="10972800" cy="10328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i="1" kern="1200"/>
            <a:t>Medicine:</a:t>
          </a:r>
          <a:r>
            <a:rPr lang="en-US" sz="2600" kern="1200"/>
            <a:t> With X cigarettes smoked per day, the life expectancy is Y years. </a:t>
          </a:r>
        </a:p>
      </dsp:txBody>
      <dsp:txXfrm>
        <a:off x="50420" y="1243107"/>
        <a:ext cx="10871960" cy="932014"/>
      </dsp:txXfrm>
    </dsp:sp>
    <dsp:sp modelId="{EC7BD0ED-4018-4F92-97A6-8BF4AD24F9CB}">
      <dsp:nvSpPr>
        <dsp:cNvPr id="0" name=""/>
        <dsp:cNvSpPr/>
      </dsp:nvSpPr>
      <dsp:spPr>
        <a:xfrm>
          <a:off x="0" y="2300421"/>
          <a:ext cx="10972800" cy="10328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i="1" kern="1200"/>
            <a:t>Biology:</a:t>
          </a:r>
          <a:r>
            <a:rPr lang="en-US" sz="2600" kern="1200"/>
            <a:t> For five additional weeks of sunshine the sugar concentration in vine grapes will rise by X %</a:t>
          </a:r>
        </a:p>
      </dsp:txBody>
      <dsp:txXfrm>
        <a:off x="50420" y="2350841"/>
        <a:ext cx="10871960" cy="932014"/>
      </dsp:txXfrm>
    </dsp:sp>
    <dsp:sp modelId="{39661200-DD12-49C0-A010-5217EED7791B}">
      <dsp:nvSpPr>
        <dsp:cNvPr id="0" name=""/>
        <dsp:cNvSpPr/>
      </dsp:nvSpPr>
      <dsp:spPr>
        <a:xfrm>
          <a:off x="0" y="3408155"/>
          <a:ext cx="10972800" cy="10328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i="1" kern="1200"/>
            <a:t>Management:</a:t>
          </a:r>
          <a:r>
            <a:rPr lang="en-US" sz="2600" kern="1200"/>
            <a:t> With X amount of dollars spend on marketing, sales should be Y.</a:t>
          </a:r>
        </a:p>
      </dsp:txBody>
      <dsp:txXfrm>
        <a:off x="50420" y="3458575"/>
        <a:ext cx="10871960" cy="9320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A2A270-AEA7-4CF5-90CE-CCB301769991}">
      <dsp:nvSpPr>
        <dsp:cNvPr id="0" name=""/>
        <dsp:cNvSpPr/>
      </dsp:nvSpPr>
      <dsp:spPr>
        <a:xfrm>
          <a:off x="134291" y="612"/>
          <a:ext cx="4332795" cy="2751325"/>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AE421B-50E0-4808-83C4-95620B470BF4}">
      <dsp:nvSpPr>
        <dsp:cNvPr id="0" name=""/>
        <dsp:cNvSpPr/>
      </dsp:nvSpPr>
      <dsp:spPr>
        <a:xfrm>
          <a:off x="615713" y="457963"/>
          <a:ext cx="4332795" cy="2751325"/>
        </a:xfrm>
        <a:prstGeom prst="roundRect">
          <a:avLst>
            <a:gd name="adj" fmla="val 1000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b="1" i="1" kern="1200"/>
            <a:t>Medicine:</a:t>
          </a:r>
          <a:r>
            <a:rPr lang="en-US" sz="3100" kern="1200"/>
            <a:t> By how many years does the life expectancy decrease for every additional pound overweight?</a:t>
          </a:r>
        </a:p>
      </dsp:txBody>
      <dsp:txXfrm>
        <a:off x="696297" y="538547"/>
        <a:ext cx="4171627" cy="2590157"/>
      </dsp:txXfrm>
    </dsp:sp>
    <dsp:sp modelId="{1D6DB2A3-B7BB-490D-BBD9-BDF31ACDF598}">
      <dsp:nvSpPr>
        <dsp:cNvPr id="0" name=""/>
        <dsp:cNvSpPr/>
      </dsp:nvSpPr>
      <dsp:spPr>
        <a:xfrm>
          <a:off x="5429930" y="612"/>
          <a:ext cx="4332795" cy="2751325"/>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8DDAB3-83D3-4726-94D4-942698AA8849}">
      <dsp:nvSpPr>
        <dsp:cNvPr id="0" name=""/>
        <dsp:cNvSpPr/>
      </dsp:nvSpPr>
      <dsp:spPr>
        <a:xfrm>
          <a:off x="5911352" y="457963"/>
          <a:ext cx="4332795" cy="2751325"/>
        </a:xfrm>
        <a:prstGeom prst="roundRect">
          <a:avLst>
            <a:gd name="adj" fmla="val 1000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b="1" i="1" kern="1200"/>
            <a:t>Biology:</a:t>
          </a:r>
          <a:r>
            <a:rPr lang="en-US" sz="3100" kern="1200"/>
            <a:t> With every additional week of sunshine the sugar concentration in vine grapes will rise by Y%. </a:t>
          </a:r>
        </a:p>
      </dsp:txBody>
      <dsp:txXfrm>
        <a:off x="5991936" y="538547"/>
        <a:ext cx="4171627" cy="25901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E880F-2FCC-414A-9EEA-696BC9959548}">
      <dsp:nvSpPr>
        <dsp:cNvPr id="0" name=""/>
        <dsp:cNvSpPr/>
      </dsp:nvSpPr>
      <dsp:spPr>
        <a:xfrm>
          <a:off x="0" y="0"/>
          <a:ext cx="5692953"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C06C82-09FF-461B-A083-7F43EA56D276}">
      <dsp:nvSpPr>
        <dsp:cNvPr id="0" name=""/>
        <dsp:cNvSpPr/>
      </dsp:nvSpPr>
      <dsp:spPr>
        <a:xfrm>
          <a:off x="0" y="0"/>
          <a:ext cx="5692953" cy="132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Correlation analysis:  </a:t>
          </a:r>
          <a:r>
            <a:rPr lang="en-US" sz="2000" kern="1200"/>
            <a:t>Concerned with measuring the strength and direction of the association between variables. The correlation of X and Y (Y and X).</a:t>
          </a:r>
        </a:p>
      </dsp:txBody>
      <dsp:txXfrm>
        <a:off x="0" y="0"/>
        <a:ext cx="5692953" cy="1325554"/>
      </dsp:txXfrm>
    </dsp:sp>
    <dsp:sp modelId="{EACE237C-028F-4EFB-AA10-BC3515DE7E45}">
      <dsp:nvSpPr>
        <dsp:cNvPr id="0" name=""/>
        <dsp:cNvSpPr/>
      </dsp:nvSpPr>
      <dsp:spPr>
        <a:xfrm>
          <a:off x="0" y="1325554"/>
          <a:ext cx="5692953"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BDE362-350C-426C-881F-2CEBEE9B2028}">
      <dsp:nvSpPr>
        <dsp:cNvPr id="0" name=""/>
        <dsp:cNvSpPr/>
      </dsp:nvSpPr>
      <dsp:spPr>
        <a:xfrm>
          <a:off x="0" y="1325554"/>
          <a:ext cx="5692953" cy="132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Linear regression:  </a:t>
          </a:r>
          <a:r>
            <a:rPr lang="en-US" sz="2000" kern="1200"/>
            <a:t>Concerned with predicting the value of one variable based on (given) the value of the other variable. The regression of Y on X.</a:t>
          </a:r>
        </a:p>
      </dsp:txBody>
      <dsp:txXfrm>
        <a:off x="0" y="1325554"/>
        <a:ext cx="5692953" cy="13255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07FB3-BDAB-4023-A581-4927025BCBED}">
      <dsp:nvSpPr>
        <dsp:cNvPr id="0" name=""/>
        <dsp:cNvSpPr/>
      </dsp:nvSpPr>
      <dsp:spPr>
        <a:xfrm>
          <a:off x="0" y="552"/>
          <a:ext cx="10972800" cy="12928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68E16D-A651-444F-99E5-35E27E446B24}">
      <dsp:nvSpPr>
        <dsp:cNvPr id="0" name=""/>
        <dsp:cNvSpPr/>
      </dsp:nvSpPr>
      <dsp:spPr>
        <a:xfrm>
          <a:off x="391077" y="291436"/>
          <a:ext cx="711049" cy="7110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B88121-0F3A-4EE3-84D4-1C9D0C1AF879}">
      <dsp:nvSpPr>
        <dsp:cNvPr id="0" name=""/>
        <dsp:cNvSpPr/>
      </dsp:nvSpPr>
      <dsp:spPr>
        <a:xfrm>
          <a:off x="1493203" y="552"/>
          <a:ext cx="94795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111250">
            <a:lnSpc>
              <a:spcPct val="100000"/>
            </a:lnSpc>
            <a:spcBef>
              <a:spcPct val="0"/>
            </a:spcBef>
            <a:spcAft>
              <a:spcPct val="35000"/>
            </a:spcAft>
            <a:buNone/>
          </a:pPr>
          <a:r>
            <a:rPr lang="en-US" sz="2500" kern="1200"/>
            <a:t>Use OLS to fit a line to the data</a:t>
          </a:r>
        </a:p>
      </dsp:txBody>
      <dsp:txXfrm>
        <a:off x="1493203" y="552"/>
        <a:ext cx="9479596" cy="1292816"/>
      </dsp:txXfrm>
    </dsp:sp>
    <dsp:sp modelId="{148CC6A2-7449-4A8D-B7D5-0C10F66B56C1}">
      <dsp:nvSpPr>
        <dsp:cNvPr id="0" name=""/>
        <dsp:cNvSpPr/>
      </dsp:nvSpPr>
      <dsp:spPr>
        <a:xfrm>
          <a:off x="0" y="1616573"/>
          <a:ext cx="10972800" cy="12928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C3DAF-27E8-43B0-81D5-324137A19E3E}">
      <dsp:nvSpPr>
        <dsp:cNvPr id="0" name=""/>
        <dsp:cNvSpPr/>
      </dsp:nvSpPr>
      <dsp:spPr>
        <a:xfrm>
          <a:off x="391077" y="1907456"/>
          <a:ext cx="711049" cy="7110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F2C41F-0A65-499B-B59F-0DB7A7767E9A}">
      <dsp:nvSpPr>
        <dsp:cNvPr id="0" name=""/>
        <dsp:cNvSpPr/>
      </dsp:nvSpPr>
      <dsp:spPr>
        <a:xfrm>
          <a:off x="1493203" y="1616573"/>
          <a:ext cx="94795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111250">
            <a:lnSpc>
              <a:spcPct val="100000"/>
            </a:lnSpc>
            <a:spcBef>
              <a:spcPct val="0"/>
            </a:spcBef>
            <a:spcAft>
              <a:spcPct val="35000"/>
            </a:spcAft>
            <a:buNone/>
          </a:pPr>
          <a:r>
            <a:rPr lang="en-US" sz="2500" kern="1200"/>
            <a:t>Calculate R</a:t>
          </a:r>
          <a:r>
            <a:rPr lang="en-US" sz="2500" kern="1200" baseline="30000"/>
            <a:t>2</a:t>
          </a:r>
          <a:r>
            <a:rPr lang="en-US" sz="2500" kern="1200"/>
            <a:t> (squared) value</a:t>
          </a:r>
        </a:p>
      </dsp:txBody>
      <dsp:txXfrm>
        <a:off x="1493203" y="1616573"/>
        <a:ext cx="9479596" cy="1292816"/>
      </dsp:txXfrm>
    </dsp:sp>
    <dsp:sp modelId="{D21823C3-253E-42F1-9EEA-79F4C8C23A2E}">
      <dsp:nvSpPr>
        <dsp:cNvPr id="0" name=""/>
        <dsp:cNvSpPr/>
      </dsp:nvSpPr>
      <dsp:spPr>
        <a:xfrm>
          <a:off x="0" y="3232593"/>
          <a:ext cx="10972800" cy="12928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99ED01-FC41-4B2F-AE0E-39631AB47200}">
      <dsp:nvSpPr>
        <dsp:cNvPr id="0" name=""/>
        <dsp:cNvSpPr/>
      </dsp:nvSpPr>
      <dsp:spPr>
        <a:xfrm>
          <a:off x="391077" y="3523477"/>
          <a:ext cx="711049" cy="7110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2A625B-4ADB-4961-92CA-1D24DFE4E9ED}">
      <dsp:nvSpPr>
        <dsp:cNvPr id="0" name=""/>
        <dsp:cNvSpPr/>
      </dsp:nvSpPr>
      <dsp:spPr>
        <a:xfrm>
          <a:off x="1493203" y="3232593"/>
          <a:ext cx="94795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111250">
            <a:lnSpc>
              <a:spcPct val="100000"/>
            </a:lnSpc>
            <a:spcBef>
              <a:spcPct val="0"/>
            </a:spcBef>
            <a:spcAft>
              <a:spcPct val="35000"/>
            </a:spcAft>
            <a:buNone/>
          </a:pPr>
          <a:r>
            <a:rPr lang="en-US" sz="2500" kern="1200"/>
            <a:t>Calculate p-value for R</a:t>
          </a:r>
          <a:r>
            <a:rPr lang="en-US" sz="2500" kern="1200" baseline="30000"/>
            <a:t>2</a:t>
          </a:r>
          <a:r>
            <a:rPr lang="en-US" sz="2500" kern="1200"/>
            <a:t> value</a:t>
          </a:r>
        </a:p>
      </dsp:txBody>
      <dsp:txXfrm>
        <a:off x="1493203" y="3232593"/>
        <a:ext cx="9479596" cy="129281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986006-D50A-43E3-9796-3141FDE99CC0}"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27F83F-E1E7-479F-ABF3-826CC560BE3C}" type="slidenum">
              <a:rPr lang="en-US" smtClean="0"/>
              <a:t>‹#›</a:t>
            </a:fld>
            <a:endParaRPr lang="en-US"/>
          </a:p>
        </p:txBody>
      </p:sp>
    </p:spTree>
    <p:extLst>
      <p:ext uri="{BB962C8B-B14F-4D97-AF65-F5344CB8AC3E}">
        <p14:creationId xmlns:p14="http://schemas.microsoft.com/office/powerpoint/2010/main" val="560130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27F83F-E1E7-479F-ABF3-826CC560BE3C}" type="slidenum">
              <a:rPr lang="en-US" smtClean="0"/>
              <a:t>1</a:t>
            </a:fld>
            <a:endParaRPr lang="en-US"/>
          </a:p>
        </p:txBody>
      </p:sp>
    </p:spTree>
    <p:extLst>
      <p:ext uri="{BB962C8B-B14F-4D97-AF65-F5344CB8AC3E}">
        <p14:creationId xmlns:p14="http://schemas.microsoft.com/office/powerpoint/2010/main" val="3743534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27F83F-E1E7-479F-ABF3-826CC560BE3C}" type="slidenum">
              <a:rPr lang="en-US" smtClean="0"/>
              <a:t>4</a:t>
            </a:fld>
            <a:endParaRPr lang="en-US"/>
          </a:p>
        </p:txBody>
      </p:sp>
    </p:spTree>
    <p:extLst>
      <p:ext uri="{BB962C8B-B14F-4D97-AF65-F5344CB8AC3E}">
        <p14:creationId xmlns:p14="http://schemas.microsoft.com/office/powerpoint/2010/main" val="386529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27F83F-E1E7-479F-ABF3-826CC560BE3C}" type="slidenum">
              <a:rPr lang="en-US" smtClean="0"/>
              <a:t>6</a:t>
            </a:fld>
            <a:endParaRPr lang="en-US"/>
          </a:p>
        </p:txBody>
      </p:sp>
    </p:spTree>
    <p:extLst>
      <p:ext uri="{BB962C8B-B14F-4D97-AF65-F5344CB8AC3E}">
        <p14:creationId xmlns:p14="http://schemas.microsoft.com/office/powerpoint/2010/main" val="4144765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3/12/2024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3/12/2024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3/12/2024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1.gif"/><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5" Type="http://schemas.openxmlformats.org/officeDocument/2006/relationships/image" Target="../media/image240.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8BC803E-13F3-4DAB-B17C-BEB007616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9D85F1B-3302-4DB9-81B1-038ADCE4D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81915" y="3874590"/>
            <a:ext cx="4390586" cy="2094640"/>
          </a:xfrm>
        </p:spPr>
        <p:txBody>
          <a:bodyPr vert="horz" lIns="91440" tIns="45720" rIns="91440" bIns="45720" rtlCol="0" anchor="ctr">
            <a:normAutofit/>
          </a:bodyPr>
          <a:lstStyle/>
          <a:p>
            <a:pPr algn="l" defTabSz="914400">
              <a:lnSpc>
                <a:spcPct val="90000"/>
              </a:lnSpc>
            </a:pPr>
            <a:r>
              <a:rPr lang="en-US" sz="3700" kern="1200">
                <a:solidFill>
                  <a:schemeClr val="tx1">
                    <a:lumMod val="85000"/>
                    <a:lumOff val="15000"/>
                  </a:schemeClr>
                </a:solidFill>
                <a:latin typeface="+mj-lt"/>
                <a:ea typeface="+mj-ea"/>
                <a:cs typeface="+mj-cs"/>
              </a:rPr>
              <a:t>Introduction to Linear Regression in Machine Learning</a:t>
            </a:r>
          </a:p>
        </p:txBody>
      </p:sp>
      <p:pic>
        <p:nvPicPr>
          <p:cNvPr id="14" name="Picture 13" descr="A blackboard with math equations&#10;&#10;Description automatically generated">
            <a:extLst>
              <a:ext uri="{FF2B5EF4-FFF2-40B4-BE49-F238E27FC236}">
                <a16:creationId xmlns:a16="http://schemas.microsoft.com/office/drawing/2014/main" id="{3B359FC7-78F1-479C-9435-3C1F66A8B5DB}"/>
              </a:ext>
            </a:extLst>
          </p:cNvPr>
          <p:cNvPicPr>
            <a:picLocks noChangeAspect="1"/>
          </p:cNvPicPr>
          <p:nvPr/>
        </p:nvPicPr>
        <p:blipFill rotWithShape="1">
          <a:blip r:embed="rId3"/>
          <a:srcRect t="3690" b="3691"/>
          <a:stretch/>
        </p:blipFill>
        <p:spPr>
          <a:xfrm>
            <a:off x="20" y="10"/>
            <a:ext cx="6095980" cy="3175906"/>
          </a:xfrm>
          <a:custGeom>
            <a:avLst/>
            <a:gdLst/>
            <a:ahLst/>
            <a:cxnLst/>
            <a:rect l="l" t="t" r="r" b="b"/>
            <a:pathLst>
              <a:path w="6096000" h="3175916">
                <a:moveTo>
                  <a:pt x="0" y="0"/>
                </a:moveTo>
                <a:lnTo>
                  <a:pt x="6096000" y="0"/>
                </a:lnTo>
                <a:lnTo>
                  <a:pt x="6096000" y="3175916"/>
                </a:lnTo>
                <a:lnTo>
                  <a:pt x="6074953" y="3168556"/>
                </a:lnTo>
                <a:cubicBezTo>
                  <a:pt x="6065180" y="3165138"/>
                  <a:pt x="6054705" y="3162334"/>
                  <a:pt x="6041425" y="3161984"/>
                </a:cubicBezTo>
                <a:lnTo>
                  <a:pt x="5978335" y="3173176"/>
                </a:lnTo>
                <a:cubicBezTo>
                  <a:pt x="5953369" y="3176890"/>
                  <a:pt x="5845857" y="3169112"/>
                  <a:pt x="5827638" y="3169738"/>
                </a:cubicBezTo>
                <a:cubicBezTo>
                  <a:pt x="5821882" y="3178743"/>
                  <a:pt x="5799256" y="3174685"/>
                  <a:pt x="5761310" y="3170760"/>
                </a:cubicBezTo>
                <a:cubicBezTo>
                  <a:pt x="5731057" y="3170684"/>
                  <a:pt x="5713719" y="3171961"/>
                  <a:pt x="5696588" y="3173023"/>
                </a:cubicBezTo>
                <a:lnTo>
                  <a:pt x="5682596" y="3173661"/>
                </a:lnTo>
                <a:lnTo>
                  <a:pt x="5575844" y="3148218"/>
                </a:lnTo>
                <a:cubicBezTo>
                  <a:pt x="5455823" y="3136706"/>
                  <a:pt x="5377668" y="3144388"/>
                  <a:pt x="5287401" y="3135195"/>
                </a:cubicBezTo>
                <a:cubicBezTo>
                  <a:pt x="5197135" y="3126002"/>
                  <a:pt x="5202548" y="3115782"/>
                  <a:pt x="5034243" y="3093057"/>
                </a:cubicBezTo>
                <a:cubicBezTo>
                  <a:pt x="4879585" y="3031690"/>
                  <a:pt x="4724928" y="3048859"/>
                  <a:pt x="4570270" y="3026761"/>
                </a:cubicBezTo>
                <a:cubicBezTo>
                  <a:pt x="4488718" y="3050631"/>
                  <a:pt x="4344263" y="2990436"/>
                  <a:pt x="4232462" y="2981221"/>
                </a:cubicBezTo>
                <a:cubicBezTo>
                  <a:pt x="4120662" y="2972005"/>
                  <a:pt x="3986179" y="2970108"/>
                  <a:pt x="3899469" y="2971466"/>
                </a:cubicBezTo>
                <a:cubicBezTo>
                  <a:pt x="3892272" y="2982518"/>
                  <a:pt x="3768985" y="2995342"/>
                  <a:pt x="3710933" y="2958642"/>
                </a:cubicBezTo>
                <a:cubicBezTo>
                  <a:pt x="3583105" y="2956402"/>
                  <a:pt x="3623640" y="2964712"/>
                  <a:pt x="3495164" y="2941478"/>
                </a:cubicBezTo>
                <a:cubicBezTo>
                  <a:pt x="3419432" y="2942273"/>
                  <a:pt x="3339383" y="2952386"/>
                  <a:pt x="3282944" y="2951628"/>
                </a:cubicBezTo>
                <a:cubicBezTo>
                  <a:pt x="3281769" y="2953455"/>
                  <a:pt x="3129759" y="2929645"/>
                  <a:pt x="3085959" y="2922940"/>
                </a:cubicBezTo>
                <a:cubicBezTo>
                  <a:pt x="3042159" y="2916235"/>
                  <a:pt x="3054740" y="2920103"/>
                  <a:pt x="3020146" y="2911397"/>
                </a:cubicBezTo>
                <a:cubicBezTo>
                  <a:pt x="2871334" y="2883584"/>
                  <a:pt x="2762563" y="2883465"/>
                  <a:pt x="2653542" y="2876899"/>
                </a:cubicBezTo>
                <a:cubicBezTo>
                  <a:pt x="2533423" y="2872448"/>
                  <a:pt x="2683271" y="2915174"/>
                  <a:pt x="2510424" y="2888407"/>
                </a:cubicBezTo>
                <a:cubicBezTo>
                  <a:pt x="2506340" y="2898923"/>
                  <a:pt x="2449170" y="2888049"/>
                  <a:pt x="2412523" y="2882673"/>
                </a:cubicBezTo>
                <a:cubicBezTo>
                  <a:pt x="2355021" y="2881306"/>
                  <a:pt x="2382991" y="2891314"/>
                  <a:pt x="2308292" y="2874695"/>
                </a:cubicBezTo>
                <a:lnTo>
                  <a:pt x="2233764" y="2908195"/>
                </a:lnTo>
                <a:cubicBezTo>
                  <a:pt x="2234416" y="2903929"/>
                  <a:pt x="2112578" y="2949704"/>
                  <a:pt x="2089169" y="2948983"/>
                </a:cubicBezTo>
                <a:lnTo>
                  <a:pt x="1901626" y="2945454"/>
                </a:lnTo>
                <a:cubicBezTo>
                  <a:pt x="1851336" y="2959106"/>
                  <a:pt x="1870664" y="2971169"/>
                  <a:pt x="1825089" y="2978820"/>
                </a:cubicBezTo>
                <a:cubicBezTo>
                  <a:pt x="1779514" y="2986471"/>
                  <a:pt x="1746268" y="2976574"/>
                  <a:pt x="1628175" y="2991359"/>
                </a:cubicBezTo>
                <a:cubicBezTo>
                  <a:pt x="1580792" y="3002760"/>
                  <a:pt x="1459893" y="2977867"/>
                  <a:pt x="1367439" y="2991184"/>
                </a:cubicBezTo>
                <a:cubicBezTo>
                  <a:pt x="1369407" y="3003218"/>
                  <a:pt x="1303810" y="3002393"/>
                  <a:pt x="1260431" y="2993313"/>
                </a:cubicBezTo>
                <a:lnTo>
                  <a:pt x="1131986" y="3017812"/>
                </a:lnTo>
                <a:cubicBezTo>
                  <a:pt x="1134074" y="3034431"/>
                  <a:pt x="1115111" y="3023292"/>
                  <a:pt x="1062297" y="3034267"/>
                </a:cubicBezTo>
                <a:cubicBezTo>
                  <a:pt x="1046148" y="3044857"/>
                  <a:pt x="1019464" y="3043729"/>
                  <a:pt x="979009" y="3052795"/>
                </a:cubicBezTo>
                <a:cubicBezTo>
                  <a:pt x="963885" y="3062784"/>
                  <a:pt x="844270" y="3032960"/>
                  <a:pt x="809514" y="3039765"/>
                </a:cubicBezTo>
                <a:cubicBezTo>
                  <a:pt x="773761" y="3042869"/>
                  <a:pt x="775984" y="3025792"/>
                  <a:pt x="686053" y="3027101"/>
                </a:cubicBezTo>
                <a:cubicBezTo>
                  <a:pt x="600190" y="3024844"/>
                  <a:pt x="595882" y="3019147"/>
                  <a:pt x="504370" y="3015625"/>
                </a:cubicBezTo>
                <a:cubicBezTo>
                  <a:pt x="442615" y="3013617"/>
                  <a:pt x="455531" y="3005845"/>
                  <a:pt x="421644" y="3004997"/>
                </a:cubicBezTo>
                <a:cubicBezTo>
                  <a:pt x="377193" y="3017912"/>
                  <a:pt x="307611" y="2981496"/>
                  <a:pt x="274973" y="2996304"/>
                </a:cubicBezTo>
                <a:lnTo>
                  <a:pt x="116340" y="2982098"/>
                </a:lnTo>
                <a:lnTo>
                  <a:pt x="35300" y="2993836"/>
                </a:lnTo>
                <a:cubicBezTo>
                  <a:pt x="29001" y="2994370"/>
                  <a:pt x="18688" y="2993580"/>
                  <a:pt x="6479" y="2992085"/>
                </a:cubicBezTo>
                <a:lnTo>
                  <a:pt x="0" y="2991123"/>
                </a:lnTo>
                <a:close/>
              </a:path>
            </a:pathLst>
          </a:custGeom>
        </p:spPr>
      </p:pic>
      <p:pic>
        <p:nvPicPr>
          <p:cNvPr id="5" name="Picture 4" descr="A logo for a company&#10;&#10;Description automatically generated">
            <a:extLst>
              <a:ext uri="{FF2B5EF4-FFF2-40B4-BE49-F238E27FC236}">
                <a16:creationId xmlns:a16="http://schemas.microsoft.com/office/drawing/2014/main" id="{75EE04BE-4A86-80DD-4610-A9CCC963B0C3}"/>
              </a:ext>
            </a:extLst>
          </p:cNvPr>
          <p:cNvPicPr>
            <a:picLocks noChangeAspect="1"/>
          </p:cNvPicPr>
          <p:nvPr/>
        </p:nvPicPr>
        <p:blipFill rotWithShape="1">
          <a:blip r:embed="rId4"/>
          <a:srcRect t="17805" b="26512"/>
          <a:stretch/>
        </p:blipFill>
        <p:spPr>
          <a:xfrm>
            <a:off x="6096000" y="10"/>
            <a:ext cx="6096000" cy="3182262"/>
          </a:xfrm>
          <a:custGeom>
            <a:avLst/>
            <a:gdLst/>
            <a:ahLst/>
            <a:cxnLst/>
            <a:rect l="l" t="t" r="r" b="b"/>
            <a:pathLst>
              <a:path w="6096000" h="3182272">
                <a:moveTo>
                  <a:pt x="0" y="0"/>
                </a:moveTo>
                <a:lnTo>
                  <a:pt x="6096000" y="0"/>
                </a:lnTo>
                <a:lnTo>
                  <a:pt x="6096000" y="2977881"/>
                </a:lnTo>
                <a:lnTo>
                  <a:pt x="6089100" y="2979305"/>
                </a:lnTo>
                <a:cubicBezTo>
                  <a:pt x="6033641" y="2989882"/>
                  <a:pt x="5988719" y="2996128"/>
                  <a:pt x="5963104" y="2993636"/>
                </a:cubicBezTo>
                <a:cubicBezTo>
                  <a:pt x="5792949" y="3029182"/>
                  <a:pt x="5730547" y="3002240"/>
                  <a:pt x="5622676" y="2993454"/>
                </a:cubicBezTo>
                <a:cubicBezTo>
                  <a:pt x="5358705" y="2975083"/>
                  <a:pt x="5242862" y="2994654"/>
                  <a:pt x="5115732" y="2989671"/>
                </a:cubicBezTo>
                <a:cubicBezTo>
                  <a:pt x="4988602" y="2984687"/>
                  <a:pt x="5029567" y="2975639"/>
                  <a:pt x="4859897" y="2963549"/>
                </a:cubicBezTo>
                <a:lnTo>
                  <a:pt x="4391870" y="2926580"/>
                </a:lnTo>
                <a:cubicBezTo>
                  <a:pt x="4327296" y="2956949"/>
                  <a:pt x="4071930" y="2902434"/>
                  <a:pt x="4051327" y="2902384"/>
                </a:cubicBezTo>
                <a:cubicBezTo>
                  <a:pt x="3968352" y="2908170"/>
                  <a:pt x="3882315" y="2886803"/>
                  <a:pt x="3767876" y="2899218"/>
                </a:cubicBezTo>
                <a:cubicBezTo>
                  <a:pt x="3761563" y="2910695"/>
                  <a:pt x="3759706" y="2886579"/>
                  <a:pt x="3607318" y="2887826"/>
                </a:cubicBezTo>
                <a:cubicBezTo>
                  <a:pt x="3517854" y="2911862"/>
                  <a:pt x="3239059" y="2908898"/>
                  <a:pt x="3200813" y="2916134"/>
                </a:cubicBezTo>
                <a:cubicBezTo>
                  <a:pt x="3125330" y="2921689"/>
                  <a:pt x="3104585" y="2900825"/>
                  <a:pt x="3048226" y="2903616"/>
                </a:cubicBezTo>
                <a:cubicBezTo>
                  <a:pt x="3047198" y="2905512"/>
                  <a:pt x="2972947" y="2922104"/>
                  <a:pt x="2930185" y="2925795"/>
                </a:cubicBezTo>
                <a:cubicBezTo>
                  <a:pt x="2887423" y="2929486"/>
                  <a:pt x="2826842" y="2932273"/>
                  <a:pt x="2791651" y="2925762"/>
                </a:cubicBezTo>
                <a:cubicBezTo>
                  <a:pt x="2641026" y="2907373"/>
                  <a:pt x="2577392" y="2897262"/>
                  <a:pt x="2468125" y="2897565"/>
                </a:cubicBezTo>
                <a:cubicBezTo>
                  <a:pt x="2347953" y="2900676"/>
                  <a:pt x="2483169" y="2941985"/>
                  <a:pt x="2308652" y="2926146"/>
                </a:cubicBezTo>
                <a:cubicBezTo>
                  <a:pt x="2305401" y="2936895"/>
                  <a:pt x="2265130" y="2921533"/>
                  <a:pt x="2228153" y="2918475"/>
                </a:cubicBezTo>
                <a:cubicBezTo>
                  <a:pt x="2170686" y="2920724"/>
                  <a:pt x="2206286" y="2945386"/>
                  <a:pt x="2130469" y="2933502"/>
                </a:cubicBezTo>
                <a:lnTo>
                  <a:pt x="2051835" y="2955169"/>
                </a:lnTo>
                <a:cubicBezTo>
                  <a:pt x="2052153" y="2950872"/>
                  <a:pt x="1934201" y="3004193"/>
                  <a:pt x="1910793" y="3004946"/>
                </a:cubicBezTo>
                <a:lnTo>
                  <a:pt x="1758332" y="3027886"/>
                </a:lnTo>
                <a:cubicBezTo>
                  <a:pt x="1709235" y="3044665"/>
                  <a:pt x="1700383" y="3043257"/>
                  <a:pt x="1649704" y="3051307"/>
                </a:cubicBezTo>
                <a:cubicBezTo>
                  <a:pt x="1599024" y="3059359"/>
                  <a:pt x="1520412" y="3098900"/>
                  <a:pt x="1454257" y="3076192"/>
                </a:cubicBezTo>
                <a:cubicBezTo>
                  <a:pt x="1407884" y="3090545"/>
                  <a:pt x="1414359" y="3062092"/>
                  <a:pt x="1323176" y="3081187"/>
                </a:cubicBezTo>
                <a:cubicBezTo>
                  <a:pt x="1269270" y="3084300"/>
                  <a:pt x="1246499" y="3082073"/>
                  <a:pt x="1231798" y="3083652"/>
                </a:cubicBezTo>
                <a:lnTo>
                  <a:pt x="1128386" y="3096270"/>
                </a:lnTo>
                <a:lnTo>
                  <a:pt x="1087572" y="3101257"/>
                </a:lnTo>
                <a:lnTo>
                  <a:pt x="1075937" y="3104255"/>
                </a:lnTo>
                <a:lnTo>
                  <a:pt x="992872" y="3105385"/>
                </a:lnTo>
                <a:cubicBezTo>
                  <a:pt x="955021" y="3105296"/>
                  <a:pt x="904630" y="3125038"/>
                  <a:pt x="891882" y="3122691"/>
                </a:cubicBezTo>
                <a:cubicBezTo>
                  <a:pt x="784087" y="3112356"/>
                  <a:pt x="829281" y="3133000"/>
                  <a:pt x="715888" y="3127380"/>
                </a:cubicBezTo>
                <a:cubicBezTo>
                  <a:pt x="637116" y="3116268"/>
                  <a:pt x="537472" y="3131012"/>
                  <a:pt x="399964" y="3152096"/>
                </a:cubicBezTo>
                <a:lnTo>
                  <a:pt x="310170" y="3146040"/>
                </a:lnTo>
                <a:lnTo>
                  <a:pt x="251771" y="3165636"/>
                </a:lnTo>
                <a:cubicBezTo>
                  <a:pt x="208442" y="3181313"/>
                  <a:pt x="136178" y="3149360"/>
                  <a:pt x="104780" y="3166182"/>
                </a:cubicBezTo>
                <a:cubicBezTo>
                  <a:pt x="55782" y="3185117"/>
                  <a:pt x="29223" y="3184417"/>
                  <a:pt x="8274" y="3178809"/>
                </a:cubicBezTo>
                <a:lnTo>
                  <a:pt x="0" y="3175916"/>
                </a:lnTo>
                <a:close/>
              </a:path>
            </a:pathLst>
          </a:custGeom>
        </p:spPr>
      </p:pic>
      <p:sp>
        <p:nvSpPr>
          <p:cNvPr id="3" name="Subtitle 2"/>
          <p:cNvSpPr>
            <a:spLocks noGrp="1"/>
          </p:cNvSpPr>
          <p:nvPr>
            <p:ph type="subTitle" idx="1"/>
          </p:nvPr>
        </p:nvSpPr>
        <p:spPr>
          <a:xfrm>
            <a:off x="5745707" y="3493827"/>
            <a:ext cx="5813948" cy="2856166"/>
          </a:xfrm>
        </p:spPr>
        <p:txBody>
          <a:bodyPr vert="horz" lIns="91440" tIns="45720" rIns="91440" bIns="45720" rtlCol="0" anchor="ctr">
            <a:normAutofit/>
          </a:bodyPr>
          <a:lstStyle/>
          <a:p>
            <a:pPr algn="l" defTabSz="914400">
              <a:lnSpc>
                <a:spcPct val="90000"/>
              </a:lnSpc>
            </a:pPr>
            <a:r>
              <a:rPr lang="en-US" sz="2000" dirty="0">
                <a:solidFill>
                  <a:schemeClr val="tx1">
                    <a:lumMod val="85000"/>
                    <a:lumOff val="15000"/>
                  </a:schemeClr>
                </a:solidFill>
              </a:rPr>
              <a:t>By</a:t>
            </a:r>
          </a:p>
          <a:p>
            <a:pPr algn="l" defTabSz="914400">
              <a:lnSpc>
                <a:spcPct val="90000"/>
              </a:lnSpc>
            </a:pPr>
            <a:r>
              <a:rPr lang="en-US" sz="2000" dirty="0">
                <a:solidFill>
                  <a:schemeClr val="tx1">
                    <a:lumMod val="85000"/>
                    <a:lumOff val="15000"/>
                  </a:schemeClr>
                </a:solidFill>
              </a:rPr>
              <a:t>Abhijit Challapalli</a:t>
            </a:r>
          </a:p>
          <a:p>
            <a:pPr algn="l" defTabSz="914400">
              <a:lnSpc>
                <a:spcPct val="90000"/>
              </a:lnSpc>
            </a:pPr>
            <a:r>
              <a:rPr lang="en-US" sz="2000" dirty="0">
                <a:solidFill>
                  <a:schemeClr val="tx1">
                    <a:lumMod val="85000"/>
                    <a:lumOff val="15000"/>
                  </a:schemeClr>
                </a:solidFill>
              </a:rPr>
              <a:t>Graduate Research Assistant</a:t>
            </a:r>
          </a:p>
          <a:p>
            <a:pPr algn="l" defTabSz="914400">
              <a:lnSpc>
                <a:spcPct val="90000"/>
              </a:lnSpc>
            </a:pPr>
            <a:r>
              <a:rPr lang="en-US" sz="2000" dirty="0">
                <a:solidFill>
                  <a:schemeClr val="tx1">
                    <a:lumMod val="85000"/>
                    <a:lumOff val="15000"/>
                  </a:schemeClr>
                </a:solidFill>
              </a:rPr>
              <a:t>Masters in Data Science </a:t>
            </a:r>
          </a:p>
          <a:p>
            <a:pPr indent="-228600" algn="l" defTabSz="914400">
              <a:lnSpc>
                <a:spcPct val="90000"/>
              </a:lnSpc>
              <a:buFont typeface="Arial" panose="020B0604020202020204" pitchFamily="34" charset="0"/>
              <a:buChar char="•"/>
            </a:pPr>
            <a:endParaRPr lang="en-US" sz="2000" dirty="0">
              <a:solidFill>
                <a:schemeClr val="tx1">
                  <a:lumMod val="85000"/>
                  <a:lumOff val="1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4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18A6-BD41-493E-F83A-81DD7AAF8598}"/>
              </a:ext>
            </a:extLst>
          </p:cNvPr>
          <p:cNvSpPr>
            <a:spLocks noGrp="1"/>
          </p:cNvSpPr>
          <p:nvPr>
            <p:ph type="title"/>
          </p:nvPr>
        </p:nvSpPr>
        <p:spPr/>
        <p:txBody>
          <a:bodyPr/>
          <a:lstStyle/>
          <a:p>
            <a:r>
              <a:rPr lang="en-US" dirty="0"/>
              <a:t>Forecasting</a:t>
            </a:r>
          </a:p>
        </p:txBody>
      </p:sp>
      <p:graphicFrame>
        <p:nvGraphicFramePr>
          <p:cNvPr id="5" name="Content Placeholder 2">
            <a:extLst>
              <a:ext uri="{FF2B5EF4-FFF2-40B4-BE49-F238E27FC236}">
                <a16:creationId xmlns:a16="http://schemas.microsoft.com/office/drawing/2014/main" id="{040E7CD8-5B2E-AEA1-E066-EE9C3501DE93}"/>
              </a:ext>
            </a:extLst>
          </p:cNvPr>
          <p:cNvGraphicFramePr>
            <a:graphicFrameLocks noGrp="1"/>
          </p:cNvGraphicFramePr>
          <p:nvPr>
            <p:ph idx="1"/>
          </p:nvPr>
        </p:nvGraphicFramePr>
        <p:xfrm>
          <a:off x="609600" y="1600201"/>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1053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C0B2C-6CB1-5390-61EC-9E02FDFC0011}"/>
              </a:ext>
            </a:extLst>
          </p:cNvPr>
          <p:cNvSpPr>
            <a:spLocks noGrp="1"/>
          </p:cNvSpPr>
          <p:nvPr>
            <p:ph type="title"/>
          </p:nvPr>
        </p:nvSpPr>
        <p:spPr>
          <a:xfrm>
            <a:off x="1043631" y="809898"/>
            <a:ext cx="10173010" cy="1554480"/>
          </a:xfrm>
        </p:spPr>
        <p:txBody>
          <a:bodyPr anchor="ctr">
            <a:normAutofit/>
          </a:bodyPr>
          <a:lstStyle/>
          <a:p>
            <a:r>
              <a:rPr lang="en-US" sz="4800"/>
              <a:t>Predict trends in data</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F5B98D1-DA87-8CBE-87F8-4E16583ABBAB}"/>
              </a:ext>
            </a:extLst>
          </p:cNvPr>
          <p:cNvGraphicFramePr>
            <a:graphicFrameLocks noGrp="1"/>
          </p:cNvGraphicFramePr>
          <p:nvPr>
            <p:ph idx="1"/>
            <p:extLst>
              <p:ext uri="{D42A27DB-BD31-4B8C-83A1-F6EECF244321}">
                <p14:modId xmlns:p14="http://schemas.microsoft.com/office/powerpoint/2010/main" val="3358413649"/>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931875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19AAC44-0401-9DC6-9044-A3D228D8E7A1}"/>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Pros and Cons</a:t>
            </a:r>
          </a:p>
        </p:txBody>
      </p:sp>
      <p:sp>
        <p:nvSpPr>
          <p:cNvPr id="3" name="Content Placeholder 2">
            <a:extLst>
              <a:ext uri="{FF2B5EF4-FFF2-40B4-BE49-F238E27FC236}">
                <a16:creationId xmlns:a16="http://schemas.microsoft.com/office/drawing/2014/main" id="{EC761050-2094-FAE5-EC33-A8C50E2EFC4E}"/>
              </a:ext>
            </a:extLst>
          </p:cNvPr>
          <p:cNvSpPr>
            <a:spLocks noGrp="1"/>
          </p:cNvSpPr>
          <p:nvPr>
            <p:ph idx="1"/>
          </p:nvPr>
        </p:nvSpPr>
        <p:spPr>
          <a:xfrm>
            <a:off x="670362" y="2431765"/>
            <a:ext cx="9938544" cy="3670455"/>
          </a:xfrm>
        </p:spPr>
        <p:txBody>
          <a:bodyPr anchor="ctr">
            <a:normAutofit/>
          </a:bodyPr>
          <a:lstStyle/>
          <a:p>
            <a:pPr marL="0" indent="0">
              <a:lnSpc>
                <a:spcPct val="90000"/>
              </a:lnSpc>
              <a:buNone/>
            </a:pPr>
            <a:endParaRPr lang="en-US" sz="1400" dirty="0">
              <a:solidFill>
                <a:schemeClr val="tx1">
                  <a:lumMod val="85000"/>
                  <a:lumOff val="15000"/>
                </a:schemeClr>
              </a:solidFill>
            </a:endParaRPr>
          </a:p>
          <a:p>
            <a:pPr marL="0" indent="0">
              <a:lnSpc>
                <a:spcPct val="90000"/>
              </a:lnSpc>
              <a:buNone/>
            </a:pPr>
            <a:r>
              <a:rPr lang="en-US" sz="1400" dirty="0">
                <a:solidFill>
                  <a:schemeClr val="tx1">
                    <a:lumMod val="85000"/>
                    <a:lumOff val="15000"/>
                  </a:schemeClr>
                </a:solidFill>
              </a:rPr>
              <a:t>Pros of Linear Regression:</a:t>
            </a:r>
          </a:p>
          <a:p>
            <a:pPr>
              <a:lnSpc>
                <a:spcPct val="90000"/>
              </a:lnSpc>
            </a:pPr>
            <a:r>
              <a:rPr lang="en-US" sz="1400" dirty="0">
                <a:solidFill>
                  <a:schemeClr val="tx1">
                    <a:lumMod val="85000"/>
                    <a:lumOff val="15000"/>
                  </a:schemeClr>
                </a:solidFill>
              </a:rPr>
              <a:t>Simple Model: Easily expresses the relationship between multiple predictors and the predicted variable.</a:t>
            </a:r>
          </a:p>
          <a:p>
            <a:pPr>
              <a:lnSpc>
                <a:spcPct val="90000"/>
              </a:lnSpc>
            </a:pPr>
            <a:r>
              <a:rPr lang="en-US" sz="1400" dirty="0">
                <a:solidFill>
                  <a:schemeClr val="tx1">
                    <a:lumMod val="85000"/>
                    <a:lumOff val="15000"/>
                  </a:schemeClr>
                </a:solidFill>
              </a:rPr>
              <a:t>Computational Efficiency: Fast modeling and prediction, ideal for large datasets.</a:t>
            </a:r>
          </a:p>
          <a:p>
            <a:pPr>
              <a:lnSpc>
                <a:spcPct val="90000"/>
              </a:lnSpc>
            </a:pPr>
            <a:r>
              <a:rPr lang="en-US" sz="1400" dirty="0">
                <a:solidFill>
                  <a:schemeClr val="tx1">
                    <a:lumMod val="85000"/>
                    <a:lumOff val="15000"/>
                  </a:schemeClr>
                </a:solidFill>
              </a:rPr>
              <a:t>Interpretable Output: Determines the influence of independent predictors on the predicted value effectively.</a:t>
            </a:r>
          </a:p>
          <a:p>
            <a:pPr>
              <a:lnSpc>
                <a:spcPct val="90000"/>
              </a:lnSpc>
            </a:pPr>
            <a:endParaRPr lang="en-US" sz="1400" dirty="0">
              <a:solidFill>
                <a:schemeClr val="tx1">
                  <a:lumMod val="85000"/>
                  <a:lumOff val="15000"/>
                </a:schemeClr>
              </a:solidFill>
            </a:endParaRPr>
          </a:p>
          <a:p>
            <a:pPr marL="0" indent="0">
              <a:lnSpc>
                <a:spcPct val="90000"/>
              </a:lnSpc>
              <a:buNone/>
            </a:pPr>
            <a:r>
              <a:rPr lang="en-US" sz="1400" dirty="0">
                <a:solidFill>
                  <a:schemeClr val="tx1">
                    <a:lumMod val="85000"/>
                    <a:lumOff val="15000"/>
                  </a:schemeClr>
                </a:solidFill>
              </a:rPr>
              <a:t>Cons of Linear Regression:</a:t>
            </a:r>
          </a:p>
          <a:p>
            <a:pPr>
              <a:lnSpc>
                <a:spcPct val="90000"/>
              </a:lnSpc>
            </a:pPr>
            <a:r>
              <a:rPr lang="en-US" sz="1400" dirty="0">
                <a:solidFill>
                  <a:schemeClr val="tx1">
                    <a:lumMod val="85000"/>
                    <a:lumOff val="15000"/>
                  </a:schemeClr>
                </a:solidFill>
              </a:rPr>
              <a:t>Overly-Simplistic: May not capture complex real-world data relationships.</a:t>
            </a:r>
          </a:p>
          <a:p>
            <a:pPr>
              <a:lnSpc>
                <a:spcPct val="90000"/>
              </a:lnSpc>
            </a:pPr>
            <a:r>
              <a:rPr lang="en-US" sz="1400" dirty="0">
                <a:solidFill>
                  <a:schemeClr val="tx1">
                    <a:lumMod val="85000"/>
                    <a:lumOff val="15000"/>
                  </a:schemeClr>
                </a:solidFill>
              </a:rPr>
              <a:t>Linearity Assumption: Presumes a linear relationship between independent and dependent variables, which may not always exist.</a:t>
            </a:r>
          </a:p>
          <a:p>
            <a:pPr>
              <a:lnSpc>
                <a:spcPct val="90000"/>
              </a:lnSpc>
            </a:pPr>
            <a:r>
              <a:rPr lang="en-US" sz="1400" dirty="0">
                <a:solidFill>
                  <a:schemeClr val="tx1">
                    <a:lumMod val="85000"/>
                    <a:lumOff val="15000"/>
                  </a:schemeClr>
                </a:solidFill>
              </a:rPr>
              <a:t>Independence of Variables: Assumes non-correlated predictors, an uncommon scenario in practice.</a:t>
            </a:r>
          </a:p>
          <a:p>
            <a:pPr>
              <a:lnSpc>
                <a:spcPct val="90000"/>
              </a:lnSpc>
            </a:pPr>
            <a:endParaRPr lang="en-US" sz="1400" dirty="0">
              <a:solidFill>
                <a:schemeClr val="tx1">
                  <a:lumMod val="85000"/>
                  <a:lumOff val="15000"/>
                </a:schemeClr>
              </a:solidFill>
            </a:endParaRPr>
          </a:p>
        </p:txBody>
      </p:sp>
      <p:sp>
        <p:nvSpPr>
          <p:cNvPr id="18"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1170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18520" cy="1434415"/>
          </a:xfrm>
        </p:spPr>
        <p:txBody>
          <a:bodyPr anchor="b">
            <a:normAutofit/>
          </a:bodyPr>
          <a:lstStyle/>
          <a:p>
            <a:r>
              <a:rPr lang="en-US" sz="5400"/>
              <a:t>Stepping into Linear Regression</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72493" y="2071316"/>
            <a:ext cx="6713552" cy="4119172"/>
          </a:xfrm>
        </p:spPr>
        <p:txBody>
          <a:bodyPr anchor="t">
            <a:normAutofit/>
          </a:bodyPr>
          <a:lstStyle/>
          <a:p>
            <a:r>
              <a:rPr lang="en-US" sz="2200" dirty="0"/>
              <a:t>Components:</a:t>
            </a:r>
          </a:p>
          <a:p>
            <a:pPr marL="0" indent="0">
              <a:buNone/>
              <a:defRPr/>
            </a:pPr>
            <a:r>
              <a:rPr lang="en-US" sz="2200" dirty="0"/>
              <a:t>Dependent Variable (Y): </a:t>
            </a:r>
            <a:r>
              <a:rPr lang="en-US" sz="2400" dirty="0">
                <a:ea typeface="Helvetica Neue" charset="0"/>
                <a:cs typeface="Helvetica Neue" charset="0"/>
              </a:rPr>
              <a:t>This is the variable that we are interested in and want to model; such as sales of a particular product, or the stock price of a publicly traded firm.</a:t>
            </a:r>
          </a:p>
          <a:p>
            <a:pPr marL="0" indent="0">
              <a:buNone/>
            </a:pPr>
            <a:r>
              <a:rPr lang="en-US" sz="2200" dirty="0"/>
              <a:t>Independent Variables (X): </a:t>
            </a:r>
            <a:r>
              <a:rPr lang="en-US" sz="2400" dirty="0">
                <a:ea typeface="Helvetica Neue" charset="0"/>
                <a:cs typeface="Helvetica Neue" charset="0"/>
              </a:rPr>
              <a:t>a set of variables that we think might be useful in predicting or modelling the response variable </a:t>
            </a:r>
            <a:r>
              <a:rPr lang="en-US" sz="2200" dirty="0"/>
              <a:t>.</a:t>
            </a:r>
          </a:p>
        </p:txBody>
      </p:sp>
      <p:pic>
        <p:nvPicPr>
          <p:cNvPr id="5" name="Picture 4" descr="Question mark on green pastel background">
            <a:extLst>
              <a:ext uri="{FF2B5EF4-FFF2-40B4-BE49-F238E27FC236}">
                <a16:creationId xmlns:a16="http://schemas.microsoft.com/office/drawing/2014/main" id="{0219E3FE-816A-139C-5264-A1F755F78F0D}"/>
              </a:ext>
            </a:extLst>
          </p:cNvPr>
          <p:cNvPicPr>
            <a:picLocks noChangeAspect="1"/>
          </p:cNvPicPr>
          <p:nvPr/>
        </p:nvPicPr>
        <p:blipFill rotWithShape="1">
          <a:blip r:embed="rId2"/>
          <a:srcRect l="27846"/>
          <a:stretch/>
        </p:blipFill>
        <p:spPr>
          <a:xfrm>
            <a:off x="7675658" y="2093976"/>
            <a:ext cx="3941064" cy="4096512"/>
          </a:xfrm>
          <a:prstGeom prst="rect">
            <a:avLst/>
          </a:prstGeom>
        </p:spPr>
      </p:pic>
    </p:spTree>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22"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Variable">
            <a:extLst>
              <a:ext uri="{FF2B5EF4-FFF2-40B4-BE49-F238E27FC236}">
                <a16:creationId xmlns:a16="http://schemas.microsoft.com/office/drawing/2014/main" id="{3CAF3F91-97D9-FB02-134F-4C17A58072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5030" y="1065276"/>
            <a:ext cx="4727448" cy="4727448"/>
          </a:xfrm>
          <a:prstGeom prst="rect">
            <a:avLst/>
          </a:prstGeom>
        </p:spPr>
      </p:pic>
      <p:grpSp>
        <p:nvGrpSpPr>
          <p:cNvPr id="25" name="Group 24">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6" name="Freeform: Shape 25">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64C9A9-92C7-3C4A-B390-7A23D5A8DC44}"/>
              </a:ext>
            </a:extLst>
          </p:cNvPr>
          <p:cNvSpPr>
            <a:spLocks noGrp="1"/>
          </p:cNvSpPr>
          <p:nvPr>
            <p:ph type="title"/>
          </p:nvPr>
        </p:nvSpPr>
        <p:spPr>
          <a:xfrm>
            <a:off x="786384" y="841249"/>
            <a:ext cx="5692953" cy="2587131"/>
          </a:xfrm>
        </p:spPr>
        <p:txBody>
          <a:bodyPr anchor="b">
            <a:normAutofit/>
          </a:bodyPr>
          <a:lstStyle/>
          <a:p>
            <a:pPr algn="l">
              <a:lnSpc>
                <a:spcPct val="90000"/>
              </a:lnSpc>
            </a:pPr>
            <a:r>
              <a:rPr lang="en-US" sz="3700" b="1">
                <a:solidFill>
                  <a:schemeClr val="bg1"/>
                </a:solidFill>
                <a:latin typeface="Times New Roman" panose="02020603050405020304" pitchFamily="18" charset="0"/>
                <a:cs typeface="Times New Roman" panose="02020603050405020304" pitchFamily="18" charset="0"/>
              </a:rPr>
              <a:t>RESPONSE VARIABLE versus PREDICTING VARIABLE?</a:t>
            </a:r>
            <a:br>
              <a:rPr lang="en-US" sz="3700" b="1">
                <a:solidFill>
                  <a:schemeClr val="bg1"/>
                </a:solidFill>
                <a:latin typeface="Times New Roman" panose="02020603050405020304" pitchFamily="18" charset="0"/>
                <a:cs typeface="Times New Roman" panose="02020603050405020304" pitchFamily="18" charset="0"/>
              </a:rPr>
            </a:br>
            <a:endParaRPr lang="en-US" sz="370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33388AF-0423-1C14-2A83-EF3A42C4F6B3}"/>
              </a:ext>
            </a:extLst>
          </p:cNvPr>
          <p:cNvSpPr>
            <a:spLocks noGrp="1"/>
          </p:cNvSpPr>
          <p:nvPr>
            <p:ph idx="1"/>
          </p:nvPr>
        </p:nvSpPr>
        <p:spPr>
          <a:xfrm>
            <a:off x="786383" y="3566810"/>
            <a:ext cx="5692953" cy="2651110"/>
          </a:xfrm>
        </p:spPr>
        <p:txBody>
          <a:bodyPr anchor="ctr">
            <a:normAutofit/>
          </a:bodyPr>
          <a:lstStyle/>
          <a:p>
            <a:pPr marL="28575" indent="0">
              <a:buNone/>
              <a:defRPr/>
            </a:pPr>
            <a:endParaRPr lang="en-US" sz="1800" b="1" dirty="0">
              <a:solidFill>
                <a:schemeClr val="tx2"/>
              </a:solidFill>
            </a:endParaRPr>
          </a:p>
          <a:p>
            <a:pPr>
              <a:defRPr/>
            </a:pPr>
            <a:r>
              <a:rPr lang="en-US" sz="1800" b="1" dirty="0">
                <a:solidFill>
                  <a:schemeClr val="tx2"/>
                </a:solidFill>
              </a:rPr>
              <a:t>Response Variable: It is a </a:t>
            </a:r>
            <a:r>
              <a:rPr lang="en-US" sz="1800" b="1" u="sng" dirty="0">
                <a:solidFill>
                  <a:schemeClr val="tx2"/>
                </a:solidFill>
              </a:rPr>
              <a:t>Random</a:t>
            </a:r>
            <a:r>
              <a:rPr lang="en-US" sz="1800" b="1" dirty="0">
                <a:solidFill>
                  <a:schemeClr val="tx2"/>
                </a:solidFill>
              </a:rPr>
              <a:t> Variable. It varies with changes in the predictor/s along with other random changes.</a:t>
            </a:r>
          </a:p>
          <a:p>
            <a:pPr>
              <a:defRPr/>
            </a:pPr>
            <a:endParaRPr lang="en-US" sz="1800" b="1" dirty="0">
              <a:solidFill>
                <a:schemeClr val="tx2"/>
              </a:solidFill>
            </a:endParaRPr>
          </a:p>
          <a:p>
            <a:pPr>
              <a:defRPr/>
            </a:pPr>
            <a:r>
              <a:rPr lang="en-US" sz="1800" b="1" dirty="0">
                <a:solidFill>
                  <a:schemeClr val="tx2"/>
                </a:solidFill>
              </a:rPr>
              <a:t>Predicting Variable: is a </a:t>
            </a:r>
            <a:r>
              <a:rPr lang="en-US" sz="1800" b="1" u="sng" dirty="0">
                <a:solidFill>
                  <a:schemeClr val="tx2"/>
                </a:solidFill>
              </a:rPr>
              <a:t>Fixed</a:t>
            </a:r>
            <a:r>
              <a:rPr lang="en-US" sz="1800" b="1" dirty="0">
                <a:solidFill>
                  <a:schemeClr val="tx2"/>
                </a:solidFill>
              </a:rPr>
              <a:t> Variable. It does not change with the response but it is set fixed before the response is measured.</a:t>
            </a:r>
          </a:p>
          <a:p>
            <a:endParaRPr lang="en-US" sz="1800" dirty="0">
              <a:solidFill>
                <a:schemeClr val="tx2"/>
              </a:solidFill>
            </a:endParaRPr>
          </a:p>
        </p:txBody>
      </p:sp>
    </p:spTree>
    <p:extLst>
      <p:ext uri="{BB962C8B-B14F-4D97-AF65-F5344CB8AC3E}">
        <p14:creationId xmlns:p14="http://schemas.microsoft.com/office/powerpoint/2010/main" val="2102892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17"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14" descr="Correlation - Westbrook High School Mathematics Department">
            <a:extLst>
              <a:ext uri="{FF2B5EF4-FFF2-40B4-BE49-F238E27FC236}">
                <a16:creationId xmlns:a16="http://schemas.microsoft.com/office/drawing/2014/main" id="{A1F48690-86ED-7705-E222-9990A01D5FA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6969035" y="3707021"/>
            <a:ext cx="4730214" cy="1739288"/>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1" name="Freeform: Shape 2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A32CC44-9B28-A6B4-D7B7-1760D324C124}"/>
              </a:ext>
            </a:extLst>
          </p:cNvPr>
          <p:cNvSpPr>
            <a:spLocks noGrp="1"/>
          </p:cNvSpPr>
          <p:nvPr>
            <p:ph type="title"/>
          </p:nvPr>
        </p:nvSpPr>
        <p:spPr>
          <a:xfrm>
            <a:off x="613015" y="81664"/>
            <a:ext cx="8796528" cy="2587131"/>
          </a:xfrm>
        </p:spPr>
        <p:txBody>
          <a:bodyPr vert="horz" lIns="91440" tIns="45720" rIns="91440" bIns="45720" rtlCol="0" anchor="b">
            <a:normAutofit/>
          </a:bodyPr>
          <a:lstStyle/>
          <a:p>
            <a:pPr algn="l" defTabSz="914400">
              <a:lnSpc>
                <a:spcPct val="90000"/>
              </a:lnSpc>
            </a:pPr>
            <a:r>
              <a:rPr lang="en-US" altLang="en-US" kern="1200" dirty="0">
                <a:solidFill>
                  <a:schemeClr val="bg1"/>
                </a:solidFill>
                <a:latin typeface="+mj-lt"/>
                <a:ea typeface="+mj-ea"/>
                <a:cs typeface="+mj-cs"/>
              </a:rPr>
              <a:t>Two analyses study association of continuously measured variables</a:t>
            </a:r>
            <a:endParaRPr lang="en-US" kern="1200" dirty="0">
              <a:solidFill>
                <a:schemeClr val="bg1"/>
              </a:solidFill>
              <a:latin typeface="+mj-lt"/>
              <a:ea typeface="+mj-ea"/>
              <a:cs typeface="+mj-cs"/>
            </a:endParaRPr>
          </a:p>
        </p:txBody>
      </p:sp>
      <p:graphicFrame>
        <p:nvGraphicFramePr>
          <p:cNvPr id="7" name="Content Placeholder 3">
            <a:extLst>
              <a:ext uri="{FF2B5EF4-FFF2-40B4-BE49-F238E27FC236}">
                <a16:creationId xmlns:a16="http://schemas.microsoft.com/office/drawing/2014/main" id="{D8FF3D8A-1ABA-5374-1BE5-1C83FDEC6895}"/>
              </a:ext>
            </a:extLst>
          </p:cNvPr>
          <p:cNvGraphicFramePr>
            <a:graphicFrameLocks noGrp="1"/>
          </p:cNvGraphicFramePr>
          <p:nvPr>
            <p:ph sz="half" idx="2"/>
            <p:extLst>
              <p:ext uri="{D42A27DB-BD31-4B8C-83A1-F6EECF244321}">
                <p14:modId xmlns:p14="http://schemas.microsoft.com/office/powerpoint/2010/main" val="1082871994"/>
              </p:ext>
            </p:extLst>
          </p:nvPr>
        </p:nvGraphicFramePr>
        <p:xfrm>
          <a:off x="786383" y="3566810"/>
          <a:ext cx="5692953" cy="26511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36717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8B7E2868-35E1-49CE-8B95-53EC7E5C76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0" name="Color Cover">
              <a:extLst>
                <a:ext uri="{FF2B5EF4-FFF2-40B4-BE49-F238E27FC236}">
                  <a16:creationId xmlns:a16="http://schemas.microsoft.com/office/drawing/2014/main" id="{50F4B6F8-4DC9-42B5-A432-E9E033E85F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Color Cover">
              <a:extLst>
                <a:ext uri="{FF2B5EF4-FFF2-40B4-BE49-F238E27FC236}">
                  <a16:creationId xmlns:a16="http://schemas.microsoft.com/office/drawing/2014/main" id="{A2F3AC0B-5D73-4F2B-BF2D-5FE70C945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0DC1A56D-7117-4E48-B6DD-53C32E5855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34" name="Color">
              <a:extLst>
                <a:ext uri="{FF2B5EF4-FFF2-40B4-BE49-F238E27FC236}">
                  <a16:creationId xmlns:a16="http://schemas.microsoft.com/office/drawing/2014/main" id="{54604AB5-AB8A-4179-877B-54A1DD68FF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Color">
              <a:extLst>
                <a:ext uri="{FF2B5EF4-FFF2-40B4-BE49-F238E27FC236}">
                  <a16:creationId xmlns:a16="http://schemas.microsoft.com/office/drawing/2014/main" id="{E4089B00-1B33-4CA3-AFCD-ADB13413D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descr="Polynomial Regression and Model Generalization in Machine Learning |  Develop Paper">
            <a:extLst>
              <a:ext uri="{FF2B5EF4-FFF2-40B4-BE49-F238E27FC236}">
                <a16:creationId xmlns:a16="http://schemas.microsoft.com/office/drawing/2014/main" id="{7F271BCA-ADFE-4DD5-FD4F-1F8B7FA639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483" r="2" b="20647"/>
          <a:stretch/>
        </p:blipFill>
        <p:spPr bwMode="auto">
          <a:xfrm>
            <a:off x="7072604" y="972152"/>
            <a:ext cx="4264089" cy="16426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Multiple Linear Regression Fundamentals and Modeling in Python | by Kerem  Kargın | MLearning.ai | Medium">
            <a:extLst>
              <a:ext uri="{FF2B5EF4-FFF2-40B4-BE49-F238E27FC236}">
                <a16:creationId xmlns:a16="http://schemas.microsoft.com/office/drawing/2014/main" id="{EE281167-7017-4E5C-8306-93F8F17829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018" b="16195"/>
          <a:stretch/>
        </p:blipFill>
        <p:spPr bwMode="auto">
          <a:xfrm>
            <a:off x="7392144" y="2652788"/>
            <a:ext cx="3856817" cy="16426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imple Linear Regression | ExcelR">
            <a:extLst>
              <a:ext uri="{FF2B5EF4-FFF2-40B4-BE49-F238E27FC236}">
                <a16:creationId xmlns:a16="http://schemas.microsoft.com/office/drawing/2014/main" id="{FD49DCDE-3F71-3312-38C3-B802F69883B5}"/>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13060" b="1331"/>
          <a:stretch/>
        </p:blipFill>
        <p:spPr bwMode="auto">
          <a:xfrm>
            <a:off x="7392144" y="4333424"/>
            <a:ext cx="3856817" cy="1642622"/>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BA6EB601-F826-41B9-BFDF-C3CE2738D9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8" name="Freeform: Shape 37">
              <a:extLst>
                <a:ext uri="{FF2B5EF4-FFF2-40B4-BE49-F238E27FC236}">
                  <a16:creationId xmlns:a16="http://schemas.microsoft.com/office/drawing/2014/main" id="{9F8883C6-082F-48CC-B465-2EE2E6BD93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F34063B8-85B3-47CA-8995-48143C31B4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98C3FD0B-9560-4904-BFFB-261A9B19B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40">
              <a:extLst>
                <a:ext uri="{FF2B5EF4-FFF2-40B4-BE49-F238E27FC236}">
                  <a16:creationId xmlns:a16="http://schemas.microsoft.com/office/drawing/2014/main" id="{AE31A3E0-FCC2-4C6D-96FC-06D95D189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5018F1C5-73EB-4516-A0B5-D27B581A8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A2CCE7C6-9E6D-4B49-91ED-43B3FD3323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351E56CF-C858-40F2-AE1F-228C473BE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E9ECEDF-9BE2-1F2C-4F26-7A88C2864D01}"/>
              </a:ext>
            </a:extLst>
          </p:cNvPr>
          <p:cNvSpPr>
            <a:spLocks noGrp="1"/>
          </p:cNvSpPr>
          <p:nvPr>
            <p:ph type="title"/>
          </p:nvPr>
        </p:nvSpPr>
        <p:spPr>
          <a:xfrm>
            <a:off x="1014984" y="819015"/>
            <a:ext cx="5821537" cy="2353362"/>
          </a:xfrm>
        </p:spPr>
        <p:txBody>
          <a:bodyPr vert="horz" lIns="91440" tIns="45720" rIns="91440" bIns="45720" rtlCol="0" anchor="b">
            <a:normAutofit/>
          </a:bodyPr>
          <a:lstStyle/>
          <a:p>
            <a:pPr defTabSz="914400">
              <a:lnSpc>
                <a:spcPct val="90000"/>
              </a:lnSpc>
            </a:pPr>
            <a:r>
              <a:rPr lang="en-US" sz="4800" kern="1200">
                <a:solidFill>
                  <a:schemeClr val="bg1"/>
                </a:solidFill>
                <a:latin typeface="+mj-lt"/>
                <a:ea typeface="+mj-ea"/>
                <a:cs typeface="+mj-cs"/>
              </a:rPr>
              <a:t>General Model</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B489233-92F7-A899-05DE-2FA6BA642C7E}"/>
                  </a:ext>
                </a:extLst>
              </p:cNvPr>
              <p:cNvSpPr>
                <a:spLocks noGrp="1"/>
              </p:cNvSpPr>
              <p:nvPr>
                <p:ph type="body" sz="half" idx="2"/>
              </p:nvPr>
            </p:nvSpPr>
            <p:spPr>
              <a:xfrm>
                <a:off x="1014984" y="3442089"/>
                <a:ext cx="5821537" cy="2596896"/>
              </a:xfrm>
            </p:spPr>
            <p:txBody>
              <a:bodyPr vert="horz" lIns="91440" tIns="45720" rIns="91440" bIns="45720" rtlCol="0" anchor="t">
                <a:normAutofit/>
              </a:bodyPr>
              <a:lstStyle/>
              <a:p>
                <a:pPr indent="-228600" defTabSz="914400">
                  <a:lnSpc>
                    <a:spcPct val="90000"/>
                  </a:lnSpc>
                  <a:spcBef>
                    <a:spcPct val="50000"/>
                  </a:spcBef>
                  <a:buFont typeface="Arial" panose="020B0604020202020204" pitchFamily="34" charset="0"/>
                  <a:buChar char="•"/>
                </a:pPr>
                <a:r>
                  <a:rPr lang="en-US" altLang="en-US" sz="1700">
                    <a:solidFill>
                      <a:schemeClr val="bg1"/>
                    </a:solidFill>
                  </a:rPr>
                  <a:t>Simple linear regression</a:t>
                </a:r>
                <a:br>
                  <a:rPr lang="en-US" altLang="en-US" sz="1700">
                    <a:solidFill>
                      <a:schemeClr val="bg1"/>
                    </a:solidFill>
                  </a:rPr>
                </a:br>
                <a:r>
                  <a:rPr lang="en-US" altLang="en-US" sz="1700">
                    <a:solidFill>
                      <a:schemeClr val="bg1"/>
                    </a:solidFill>
                  </a:rPr>
                  <a:t>	Y = </a:t>
                </a:r>
                <a14:m>
                  <m:oMath xmlns:m="http://schemas.openxmlformats.org/officeDocument/2006/math">
                    <m:r>
                      <a:rPr lang="en-US" altLang="en-US" sz="1700" i="1">
                        <a:solidFill>
                          <a:schemeClr val="bg1"/>
                        </a:solidFill>
                        <a:latin typeface="Cambria Math" panose="02040503050406030204" pitchFamily="18" charset="0"/>
                      </a:rPr>
                      <m:t>𝛽</m:t>
                    </m:r>
                  </m:oMath>
                </a14:m>
                <a:r>
                  <a:rPr lang="en-US" altLang="en-US" sz="1700" baseline="-25000">
                    <a:solidFill>
                      <a:schemeClr val="bg1"/>
                    </a:solidFill>
                  </a:rPr>
                  <a:t>0</a:t>
                </a:r>
                <a:r>
                  <a:rPr lang="en-US" altLang="en-US" sz="1700">
                    <a:solidFill>
                      <a:schemeClr val="bg1"/>
                    </a:solidFill>
                  </a:rPr>
                  <a:t> + </a:t>
                </a:r>
                <a14:m>
                  <m:oMath xmlns:m="http://schemas.openxmlformats.org/officeDocument/2006/math">
                    <m:r>
                      <a:rPr lang="en-US" altLang="en-US" sz="1700" i="1">
                        <a:solidFill>
                          <a:schemeClr val="bg1"/>
                        </a:solidFill>
                        <a:latin typeface="Cambria Math" panose="02040503050406030204" pitchFamily="18" charset="0"/>
                      </a:rPr>
                      <m:t>𝛽</m:t>
                    </m:r>
                  </m:oMath>
                </a14:m>
                <a:r>
                  <a:rPr lang="en-US" altLang="en-US" sz="1700" baseline="-25000">
                    <a:solidFill>
                      <a:schemeClr val="bg1"/>
                    </a:solidFill>
                  </a:rPr>
                  <a:t>1</a:t>
                </a:r>
                <a:r>
                  <a:rPr lang="en-US" altLang="en-US" sz="1700">
                    <a:solidFill>
                      <a:schemeClr val="bg1"/>
                    </a:solidFill>
                  </a:rPr>
                  <a:t>X + </a:t>
                </a:r>
                <a14:m>
                  <m:oMath xmlns:m="http://schemas.openxmlformats.org/officeDocument/2006/math">
                    <m:r>
                      <m:rPr>
                        <m:nor/>
                      </m:rPr>
                      <a:rPr lang="en-US" altLang="en-US" sz="1700">
                        <a:solidFill>
                          <a:schemeClr val="bg1"/>
                        </a:solidFill>
                      </a:rPr>
                      <m:t>ε</m:t>
                    </m:r>
                  </m:oMath>
                </a14:m>
                <a:endParaRPr lang="en-US" altLang="en-US" sz="1700">
                  <a:solidFill>
                    <a:schemeClr val="bg1"/>
                  </a:solidFill>
                </a:endParaRPr>
              </a:p>
              <a:p>
                <a:pPr marL="0" indent="-228600" defTabSz="914400">
                  <a:lnSpc>
                    <a:spcPct val="90000"/>
                  </a:lnSpc>
                  <a:spcBef>
                    <a:spcPct val="50000"/>
                  </a:spcBef>
                  <a:buFont typeface="Arial" panose="020B0604020202020204" pitchFamily="34" charset="0"/>
                  <a:buChar char="•"/>
                </a:pPr>
                <a:endParaRPr lang="en-US" altLang="en-US" sz="1700">
                  <a:solidFill>
                    <a:schemeClr val="bg1"/>
                  </a:solidFill>
                </a:endParaRPr>
              </a:p>
              <a:p>
                <a:pPr indent="-228600" defTabSz="914400">
                  <a:lnSpc>
                    <a:spcPct val="90000"/>
                  </a:lnSpc>
                  <a:spcBef>
                    <a:spcPct val="50000"/>
                  </a:spcBef>
                  <a:buFont typeface="Arial" panose="020B0604020202020204" pitchFamily="34" charset="0"/>
                  <a:buChar char="•"/>
                </a:pPr>
                <a:r>
                  <a:rPr lang="en-US" altLang="en-US" sz="1700">
                    <a:solidFill>
                      <a:schemeClr val="bg1"/>
                    </a:solidFill>
                  </a:rPr>
                  <a:t>Multiple linear regression</a:t>
                </a:r>
                <a:br>
                  <a:rPr lang="en-US" altLang="en-US" sz="1700">
                    <a:solidFill>
                      <a:schemeClr val="bg1"/>
                    </a:solidFill>
                  </a:rPr>
                </a:br>
                <a:r>
                  <a:rPr lang="en-US" altLang="en-US" sz="1700">
                    <a:solidFill>
                      <a:schemeClr val="bg1"/>
                    </a:solidFill>
                  </a:rPr>
                  <a:t>	Y = </a:t>
                </a:r>
                <a14:m>
                  <m:oMath xmlns:m="http://schemas.openxmlformats.org/officeDocument/2006/math">
                    <m:r>
                      <a:rPr lang="en-US" altLang="en-US" sz="1700" i="1">
                        <a:solidFill>
                          <a:schemeClr val="bg1"/>
                        </a:solidFill>
                        <a:latin typeface="Cambria Math" panose="02040503050406030204" pitchFamily="18" charset="0"/>
                      </a:rPr>
                      <m:t>𝛽</m:t>
                    </m:r>
                  </m:oMath>
                </a14:m>
                <a:r>
                  <a:rPr lang="en-US" altLang="en-US" sz="1700" baseline="-25000">
                    <a:solidFill>
                      <a:schemeClr val="bg1"/>
                    </a:solidFill>
                  </a:rPr>
                  <a:t>0</a:t>
                </a:r>
                <a:r>
                  <a:rPr lang="en-US" altLang="en-US" sz="1700">
                    <a:solidFill>
                      <a:schemeClr val="bg1"/>
                    </a:solidFill>
                  </a:rPr>
                  <a:t> + </a:t>
                </a:r>
                <a14:m>
                  <m:oMath xmlns:m="http://schemas.openxmlformats.org/officeDocument/2006/math">
                    <m:r>
                      <a:rPr lang="en-US" altLang="en-US" sz="1700" i="1">
                        <a:solidFill>
                          <a:schemeClr val="bg1"/>
                        </a:solidFill>
                        <a:latin typeface="Cambria Math" panose="02040503050406030204" pitchFamily="18" charset="0"/>
                      </a:rPr>
                      <m:t>𝛽</m:t>
                    </m:r>
                  </m:oMath>
                </a14:m>
                <a:r>
                  <a:rPr lang="en-US" altLang="en-US" sz="1700" baseline="-25000">
                    <a:solidFill>
                      <a:schemeClr val="bg1"/>
                    </a:solidFill>
                  </a:rPr>
                  <a:t>1</a:t>
                </a:r>
                <a:r>
                  <a:rPr lang="en-US" altLang="en-US" sz="1700">
                    <a:solidFill>
                      <a:schemeClr val="bg1"/>
                    </a:solidFill>
                  </a:rPr>
                  <a:t>X</a:t>
                </a:r>
                <a:r>
                  <a:rPr lang="en-US" altLang="en-US" sz="1700" baseline="-25000">
                    <a:solidFill>
                      <a:schemeClr val="bg1"/>
                    </a:solidFill>
                  </a:rPr>
                  <a:t>1</a:t>
                </a:r>
                <a:r>
                  <a:rPr lang="en-US" altLang="en-US" sz="1700">
                    <a:solidFill>
                      <a:schemeClr val="bg1"/>
                    </a:solidFill>
                  </a:rPr>
                  <a:t> + </a:t>
                </a:r>
                <a14:m>
                  <m:oMath xmlns:m="http://schemas.openxmlformats.org/officeDocument/2006/math">
                    <m:r>
                      <a:rPr lang="en-US" altLang="en-US" sz="1700" i="1">
                        <a:solidFill>
                          <a:schemeClr val="bg1"/>
                        </a:solidFill>
                        <a:latin typeface="Cambria Math" panose="02040503050406030204" pitchFamily="18" charset="0"/>
                      </a:rPr>
                      <m:t>𝛽</m:t>
                    </m:r>
                  </m:oMath>
                </a14:m>
                <a:r>
                  <a:rPr lang="en-US" altLang="en-US" sz="1700" baseline="-25000">
                    <a:solidFill>
                      <a:schemeClr val="bg1"/>
                    </a:solidFill>
                  </a:rPr>
                  <a:t>2</a:t>
                </a:r>
                <a:r>
                  <a:rPr lang="en-US" altLang="en-US" sz="1700">
                    <a:solidFill>
                      <a:schemeClr val="bg1"/>
                    </a:solidFill>
                  </a:rPr>
                  <a:t>X</a:t>
                </a:r>
                <a:r>
                  <a:rPr lang="en-US" altLang="en-US" sz="1700" baseline="-25000">
                    <a:solidFill>
                      <a:schemeClr val="bg1"/>
                    </a:solidFill>
                  </a:rPr>
                  <a:t>2</a:t>
                </a:r>
                <a:r>
                  <a:rPr lang="en-US" altLang="en-US" sz="1700">
                    <a:solidFill>
                      <a:schemeClr val="bg1"/>
                    </a:solidFill>
                  </a:rPr>
                  <a:t> + </a:t>
                </a:r>
                <a14:m>
                  <m:oMath xmlns:m="http://schemas.openxmlformats.org/officeDocument/2006/math">
                    <m:r>
                      <m:rPr>
                        <m:nor/>
                      </m:rPr>
                      <a:rPr lang="en-US" altLang="en-US" sz="1700">
                        <a:solidFill>
                          <a:schemeClr val="bg1"/>
                        </a:solidFill>
                      </a:rPr>
                      <m:t>ε</m:t>
                    </m:r>
                  </m:oMath>
                </a14:m>
                <a:endParaRPr lang="en-US" altLang="en-US" sz="1700">
                  <a:solidFill>
                    <a:schemeClr val="bg1"/>
                  </a:solidFill>
                </a:endParaRPr>
              </a:p>
              <a:p>
                <a:pPr indent="-228600" defTabSz="914400">
                  <a:lnSpc>
                    <a:spcPct val="90000"/>
                  </a:lnSpc>
                  <a:spcBef>
                    <a:spcPct val="50000"/>
                  </a:spcBef>
                  <a:buFont typeface="Arial" panose="020B0604020202020204" pitchFamily="34" charset="0"/>
                  <a:buChar char="•"/>
                </a:pPr>
                <a:endParaRPr lang="en-US" altLang="en-US" sz="1700">
                  <a:solidFill>
                    <a:schemeClr val="bg1"/>
                  </a:solidFill>
                </a:endParaRPr>
              </a:p>
              <a:p>
                <a:pPr indent="-228600" defTabSz="914400">
                  <a:lnSpc>
                    <a:spcPct val="90000"/>
                  </a:lnSpc>
                  <a:spcBef>
                    <a:spcPct val="50000"/>
                  </a:spcBef>
                  <a:buFont typeface="Arial" panose="020B0604020202020204" pitchFamily="34" charset="0"/>
                  <a:buChar char="•"/>
                </a:pPr>
                <a:r>
                  <a:rPr lang="en-US" altLang="en-US" sz="1700">
                    <a:solidFill>
                      <a:schemeClr val="bg1"/>
                    </a:solidFill>
                  </a:rPr>
                  <a:t>Polynomial Regression</a:t>
                </a:r>
                <a:br>
                  <a:rPr lang="en-US" altLang="en-US" sz="1700">
                    <a:solidFill>
                      <a:schemeClr val="bg1"/>
                    </a:solidFill>
                  </a:rPr>
                </a:br>
                <a:r>
                  <a:rPr lang="en-US" altLang="en-US" sz="1700">
                    <a:solidFill>
                      <a:schemeClr val="bg1"/>
                    </a:solidFill>
                  </a:rPr>
                  <a:t>	Y = </a:t>
                </a:r>
                <a14:m>
                  <m:oMath xmlns:m="http://schemas.openxmlformats.org/officeDocument/2006/math">
                    <m:r>
                      <a:rPr lang="en-US" altLang="en-US" sz="1700" i="1">
                        <a:solidFill>
                          <a:schemeClr val="bg1"/>
                        </a:solidFill>
                        <a:latin typeface="Cambria Math" panose="02040503050406030204" pitchFamily="18" charset="0"/>
                      </a:rPr>
                      <m:t>𝛽</m:t>
                    </m:r>
                  </m:oMath>
                </a14:m>
                <a:r>
                  <a:rPr lang="en-US" altLang="en-US" sz="1700" baseline="-25000">
                    <a:solidFill>
                      <a:schemeClr val="bg1"/>
                    </a:solidFill>
                  </a:rPr>
                  <a:t>0</a:t>
                </a:r>
                <a:r>
                  <a:rPr lang="en-US" altLang="en-US" sz="1700">
                    <a:solidFill>
                      <a:schemeClr val="bg1"/>
                    </a:solidFill>
                  </a:rPr>
                  <a:t> + </a:t>
                </a:r>
                <a14:m>
                  <m:oMath xmlns:m="http://schemas.openxmlformats.org/officeDocument/2006/math">
                    <m:r>
                      <a:rPr lang="en-US" altLang="en-US" sz="1700" i="1">
                        <a:solidFill>
                          <a:schemeClr val="bg1"/>
                        </a:solidFill>
                        <a:latin typeface="Cambria Math" panose="02040503050406030204" pitchFamily="18" charset="0"/>
                      </a:rPr>
                      <m:t>𝛽</m:t>
                    </m:r>
                  </m:oMath>
                </a14:m>
                <a:r>
                  <a:rPr lang="en-US" altLang="en-US" sz="1700" baseline="-25000">
                    <a:solidFill>
                      <a:schemeClr val="bg1"/>
                    </a:solidFill>
                  </a:rPr>
                  <a:t>1</a:t>
                </a:r>
                <a:r>
                  <a:rPr lang="en-US" altLang="en-US" sz="1700">
                    <a:solidFill>
                      <a:schemeClr val="bg1"/>
                    </a:solidFill>
                  </a:rPr>
                  <a:t>X +</a:t>
                </a:r>
                <a14:m>
                  <m:oMath xmlns:m="http://schemas.openxmlformats.org/officeDocument/2006/math">
                    <m:r>
                      <a:rPr lang="en-US" altLang="en-US" sz="1700" i="1">
                        <a:solidFill>
                          <a:schemeClr val="bg1"/>
                        </a:solidFill>
                        <a:latin typeface="Cambria Math" panose="02040503050406030204" pitchFamily="18" charset="0"/>
                      </a:rPr>
                      <m:t>𝛽</m:t>
                    </m:r>
                  </m:oMath>
                </a14:m>
                <a:r>
                  <a:rPr lang="en-US" altLang="en-US" sz="1700" baseline="-25000">
                    <a:solidFill>
                      <a:schemeClr val="bg1"/>
                    </a:solidFill>
                  </a:rPr>
                  <a:t>2</a:t>
                </a:r>
                <a:r>
                  <a:rPr lang="en-US" altLang="en-US" sz="1700">
                    <a:solidFill>
                      <a:schemeClr val="bg1"/>
                    </a:solidFill>
                  </a:rPr>
                  <a:t>X</a:t>
                </a:r>
                <a:r>
                  <a:rPr lang="en-US" altLang="en-US" sz="1700" baseline="30000">
                    <a:solidFill>
                      <a:schemeClr val="bg1"/>
                    </a:solidFill>
                  </a:rPr>
                  <a:t>2</a:t>
                </a:r>
                <a:r>
                  <a:rPr lang="en-US" altLang="en-US" sz="1700" baseline="-25000">
                    <a:solidFill>
                      <a:schemeClr val="bg1"/>
                    </a:solidFill>
                  </a:rPr>
                  <a:t> </a:t>
                </a:r>
                <a:r>
                  <a:rPr lang="en-US" altLang="en-US" sz="1700">
                    <a:solidFill>
                      <a:schemeClr val="bg1"/>
                    </a:solidFill>
                  </a:rPr>
                  <a:t>+ </a:t>
                </a:r>
                <a14:m>
                  <m:oMath xmlns:m="http://schemas.openxmlformats.org/officeDocument/2006/math">
                    <m:r>
                      <m:rPr>
                        <m:nor/>
                      </m:rPr>
                      <a:rPr lang="en-US" altLang="en-US" sz="1700">
                        <a:solidFill>
                          <a:schemeClr val="bg1"/>
                        </a:solidFill>
                      </a:rPr>
                      <m:t>ε</m:t>
                    </m:r>
                  </m:oMath>
                </a14:m>
                <a:endParaRPr lang="en-US" altLang="en-US" sz="1700">
                  <a:solidFill>
                    <a:schemeClr val="bg1"/>
                  </a:solidFill>
                </a:endParaRPr>
              </a:p>
              <a:p>
                <a:pPr indent="-228600" defTabSz="914400">
                  <a:lnSpc>
                    <a:spcPct val="90000"/>
                  </a:lnSpc>
                  <a:buFont typeface="Arial" panose="020B0604020202020204" pitchFamily="34" charset="0"/>
                  <a:buChar char="•"/>
                </a:pPr>
                <a:endParaRPr lang="en-US" sz="1700">
                  <a:solidFill>
                    <a:schemeClr val="bg1"/>
                  </a:solidFill>
                </a:endParaRPr>
              </a:p>
            </p:txBody>
          </p:sp>
        </mc:Choice>
        <mc:Fallback xmlns="">
          <p:sp>
            <p:nvSpPr>
              <p:cNvPr id="4" name="Text Placeholder 3">
                <a:extLst>
                  <a:ext uri="{FF2B5EF4-FFF2-40B4-BE49-F238E27FC236}">
                    <a16:creationId xmlns:a16="http://schemas.microsoft.com/office/drawing/2014/main" id="{BB489233-92F7-A899-05DE-2FA6BA642C7E}"/>
                  </a:ext>
                </a:extLst>
              </p:cNvPr>
              <p:cNvSpPr>
                <a:spLocks noGrp="1" noRot="1" noChangeAspect="1" noMove="1" noResize="1" noEditPoints="1" noAdjustHandles="1" noChangeArrowheads="1" noChangeShapeType="1" noTextEdit="1"/>
              </p:cNvSpPr>
              <p:nvPr>
                <p:ph type="body" sz="half" idx="2"/>
              </p:nvPr>
            </p:nvSpPr>
            <p:spPr>
              <a:xfrm>
                <a:off x="1014984" y="3442089"/>
                <a:ext cx="5821537" cy="2596896"/>
              </a:xfrm>
              <a:blipFill>
                <a:blip r:embed="rId5"/>
                <a:stretch>
                  <a:fillRect l="-524" t="-1878"/>
                </a:stretch>
              </a:blipFill>
            </p:spPr>
            <p:txBody>
              <a:bodyPr/>
              <a:lstStyle/>
              <a:p>
                <a:r>
                  <a:rPr lang="en-US">
                    <a:noFill/>
                  </a:rPr>
                  <a:t> </a:t>
                </a:r>
              </a:p>
            </p:txBody>
          </p:sp>
        </mc:Fallback>
      </mc:AlternateContent>
    </p:spTree>
    <p:extLst>
      <p:ext uri="{BB962C8B-B14F-4D97-AF65-F5344CB8AC3E}">
        <p14:creationId xmlns:p14="http://schemas.microsoft.com/office/powerpoint/2010/main" val="4266445081"/>
      </p:ext>
    </p:extLst>
  </p:cSld>
  <p:clrMapOvr>
    <a:masterClrMapping/>
  </p:clrMapOvr>
  <p:transition spd="slow">
    <p:wheel spokes="1"/>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F16D88-6D37-37A9-6D88-EDBC4B01BBC8}"/>
              </a:ext>
            </a:extLst>
          </p:cNvPr>
          <p:cNvSpPr>
            <a:spLocks noGrp="1"/>
          </p:cNvSpPr>
          <p:nvPr>
            <p:ph type="title"/>
          </p:nvPr>
        </p:nvSpPr>
        <p:spPr>
          <a:xfrm>
            <a:off x="1137034" y="609597"/>
            <a:ext cx="9392421" cy="1330841"/>
          </a:xfrm>
        </p:spPr>
        <p:txBody>
          <a:bodyPr>
            <a:normAutofit/>
          </a:bodyPr>
          <a:lstStyle/>
          <a:p>
            <a:r>
              <a:rPr lang="en-US"/>
              <a:t>Goal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7B069-2E61-8886-D50A-09063E90257C}"/>
                  </a:ext>
                </a:extLst>
              </p:cNvPr>
              <p:cNvSpPr>
                <a:spLocks noGrp="1"/>
              </p:cNvSpPr>
              <p:nvPr>
                <p:ph idx="1"/>
              </p:nvPr>
            </p:nvSpPr>
            <p:spPr>
              <a:xfrm>
                <a:off x="1137034" y="2198362"/>
                <a:ext cx="4958966" cy="3917773"/>
              </a:xfrm>
            </p:spPr>
            <p:txBody>
              <a:bodyPr>
                <a:normAutofit/>
              </a:bodyPr>
              <a:lstStyle/>
              <a:p>
                <a:pPr marL="28575" indent="0">
                  <a:buNone/>
                  <a:defRPr/>
                </a:pPr>
                <a:r>
                  <a:rPr lang="en-US" altLang="en-US" sz="2000">
                    <a:latin typeface="Helvetica Neue" charset="0"/>
                    <a:ea typeface="Helvetica Neue" charset="0"/>
                    <a:cs typeface="Helvetica Neue" charset="0"/>
                  </a:rPr>
                  <a:t>Our goal is to find the best line that describes a linear relationship;  that is, find </a:t>
                </a:r>
                <a:r>
                  <a:rPr lang="en-US" altLang="en-US" sz="2000">
                    <a:latin typeface="Times New Roman" panose="02020603050405020304" pitchFamily="18" charset="0"/>
                    <a:cs typeface="Times New Roman" panose="02020603050405020304" pitchFamily="18" charset="0"/>
                  </a:rPr>
                  <a:t>(</a:t>
                </a:r>
                <a:r>
                  <a:rPr lang="en-US" altLang="en-US" sz="2000">
                    <a:latin typeface="Symbol" panose="05050102010706020507" pitchFamily="18" charset="2"/>
                  </a:rPr>
                  <a:t>b</a:t>
                </a:r>
                <a:r>
                  <a:rPr lang="en-US" altLang="en-US" sz="2000" baseline="-25000">
                    <a:latin typeface="Times New Roman" panose="02020603050405020304" pitchFamily="18" charset="0"/>
                  </a:rPr>
                  <a:t>0</a:t>
                </a:r>
                <a:r>
                  <a:rPr lang="en-US" altLang="en-US" sz="2000">
                    <a:latin typeface="Times New Roman" panose="02020603050405020304" pitchFamily="18" charset="0"/>
                    <a:cs typeface="Times New Roman" panose="02020603050405020304" pitchFamily="18" charset="0"/>
                  </a:rPr>
                  <a:t>,</a:t>
                </a:r>
                <a:r>
                  <a:rPr lang="en-US" altLang="en-US" sz="2000">
                    <a:latin typeface="Symbol" panose="05050102010706020507" pitchFamily="18" charset="2"/>
                  </a:rPr>
                  <a:t> b</a:t>
                </a:r>
                <a:r>
                  <a:rPr lang="en-US" altLang="en-US" sz="2000" baseline="-25000">
                    <a:latin typeface="Times New Roman" panose="02020603050405020304" pitchFamily="18" charset="0"/>
                  </a:rPr>
                  <a:t>1</a:t>
                </a:r>
                <a:r>
                  <a:rPr lang="en-US" altLang="en-US" sz="2000">
                    <a:latin typeface="Times New Roman" panose="02020603050405020304" pitchFamily="18" charset="0"/>
                    <a:cs typeface="Times New Roman" panose="02020603050405020304" pitchFamily="18" charset="0"/>
                  </a:rPr>
                  <a:t>) </a:t>
                </a:r>
                <a:r>
                  <a:rPr lang="en-US" altLang="en-US" sz="2000">
                    <a:latin typeface="Helvetica Neue" charset="0"/>
                    <a:ea typeface="Helvetica Neue" charset="0"/>
                    <a:cs typeface="Helvetica Neue" charset="0"/>
                  </a:rPr>
                  <a:t>where</a:t>
                </a:r>
              </a:p>
              <a:p>
                <a:pPr marL="28575" indent="0">
                  <a:buNone/>
                  <a:defRPr/>
                </a:pPr>
                <a:r>
                  <a:rPr lang="en-US" altLang="en-US" sz="2000">
                    <a:latin typeface="Times New Roman" panose="02020603050405020304" pitchFamily="18" charset="0"/>
                    <a:cs typeface="Times New Roman" panose="02020603050405020304" pitchFamily="18" charset="0"/>
                  </a:rPr>
                  <a:t>		</a:t>
                </a:r>
                <a:r>
                  <a:rPr lang="en-US" altLang="en-US" sz="2000">
                    <a:latin typeface="KishoreFont Medium" charset="0"/>
                    <a:ea typeface="KishoreFont Medium" charset="0"/>
                    <a:cs typeface="KishoreFont Medium" charset="0"/>
                  </a:rPr>
                  <a:t>Y = </a:t>
                </a:r>
                <a14:m>
                  <m:oMath xmlns:m="http://schemas.openxmlformats.org/officeDocument/2006/math">
                    <m:r>
                      <a:rPr lang="en-US" altLang="en-US" sz="2000" i="1">
                        <a:latin typeface="Cambria Math" charset="0"/>
                        <a:ea typeface="Cambria Math" charset="0"/>
                        <a:cs typeface="Cambria Math" charset="0"/>
                      </a:rPr>
                      <m:t>𝛽</m:t>
                    </m:r>
                  </m:oMath>
                </a14:m>
                <a:r>
                  <a:rPr lang="en-US" altLang="en-US" sz="2000" baseline="-25000">
                    <a:latin typeface="KishoreFont Medium" charset="0"/>
                    <a:ea typeface="KishoreFont Medium" charset="0"/>
                    <a:cs typeface="KishoreFont Medium" charset="0"/>
                  </a:rPr>
                  <a:t>0</a:t>
                </a:r>
                <a:r>
                  <a:rPr lang="en-US" altLang="en-US" sz="2000">
                    <a:latin typeface="KishoreFont Medium" charset="0"/>
                    <a:ea typeface="KishoreFont Medium" charset="0"/>
                    <a:cs typeface="KishoreFont Medium" charset="0"/>
                  </a:rPr>
                  <a:t> + </a:t>
                </a:r>
                <a14:m>
                  <m:oMath xmlns:m="http://schemas.openxmlformats.org/officeDocument/2006/math">
                    <m:r>
                      <a:rPr lang="en-US" altLang="en-US" sz="2000" i="1">
                        <a:latin typeface="Cambria Math" charset="0"/>
                        <a:ea typeface="Cambria Math" charset="0"/>
                        <a:cs typeface="Cambria Math" charset="0"/>
                      </a:rPr>
                      <m:t>𝛽</m:t>
                    </m:r>
                  </m:oMath>
                </a14:m>
                <a:r>
                  <a:rPr lang="en-US" altLang="en-US" sz="2000" baseline="-25000">
                    <a:latin typeface="KishoreFont Medium" charset="0"/>
                    <a:ea typeface="KishoreFont Medium" charset="0"/>
                    <a:cs typeface="KishoreFont Medium" charset="0"/>
                  </a:rPr>
                  <a:t>1</a:t>
                </a:r>
                <a:r>
                  <a:rPr lang="en-US" altLang="en-US" sz="2000">
                    <a:latin typeface="KishoreFont Medium" charset="0"/>
                    <a:ea typeface="KishoreFont Medium" charset="0"/>
                    <a:cs typeface="KishoreFont Medium" charset="0"/>
                  </a:rPr>
                  <a:t>X + </a:t>
                </a:r>
                <a14:m>
                  <m:oMath xmlns:m="http://schemas.openxmlformats.org/officeDocument/2006/math">
                    <m:r>
                      <m:rPr>
                        <m:nor/>
                      </m:rPr>
                      <a:rPr lang="en-US" altLang="en-US" sz="2000">
                        <a:latin typeface="KishoreFont Medium" charset="0"/>
                        <a:ea typeface="KishoreFont Medium" charset="0"/>
                        <a:cs typeface="KishoreFont Medium" charset="0"/>
                      </a:rPr>
                      <m:t>ε</m:t>
                    </m:r>
                  </m:oMath>
                </a14:m>
                <a:endParaRPr lang="en-US" altLang="en-US" sz="2000">
                  <a:latin typeface="Times New Roman" panose="02020603050405020304" pitchFamily="18" charset="0"/>
                  <a:cs typeface="Times New Roman" panose="02020603050405020304" pitchFamily="18" charset="0"/>
                </a:endParaRPr>
              </a:p>
              <a:p>
                <a:pPr marL="28575" indent="0">
                  <a:buNone/>
                  <a:defRPr/>
                </a:pPr>
                <a:r>
                  <a:rPr lang="en-US" sz="2000" b="1">
                    <a:latin typeface="Helvetica Neue" charset="0"/>
                    <a:ea typeface="Helvetica Neue" charset="0"/>
                    <a:cs typeface="Helvetica Neue" charset="0"/>
                  </a:rPr>
                  <a:t>Equivalently, estimating:</a:t>
                </a:r>
                <a:endParaRPr lang="en-US" sz="2000">
                  <a:latin typeface="Helvetica Neue" charset="0"/>
                  <a:ea typeface="Helvetica Neue" charset="0"/>
                  <a:cs typeface="Helvetica Neue" charset="0"/>
                </a:endParaRPr>
              </a:p>
              <a:p>
                <a:pPr marL="28575" indent="0">
                  <a:buNone/>
                  <a:defRPr/>
                </a:pPr>
                <a:r>
                  <a:rPr lang="en-US" sz="2000">
                    <a:latin typeface="Times New Roman" panose="02020603050405020304" pitchFamily="18" charset="0"/>
                    <a:cs typeface="Times New Roman" panose="02020603050405020304" pitchFamily="18" charset="0"/>
                  </a:rPr>
                  <a:t>	1. </a:t>
                </a:r>
                <a14:m>
                  <m:oMath xmlns:m="http://schemas.openxmlformats.org/officeDocument/2006/math">
                    <m:r>
                      <a:rPr lang="en-US" altLang="en-US" sz="2000" i="1">
                        <a:latin typeface="Cambria Math" charset="0"/>
                        <a:ea typeface="Cambria Math" charset="0"/>
                        <a:cs typeface="Cambria Math" charset="0"/>
                      </a:rPr>
                      <m:t>𝛽</m:t>
                    </m:r>
                  </m:oMath>
                </a14:m>
                <a:r>
                  <a:rPr lang="en-US" altLang="en-US" sz="2000" baseline="-25000">
                    <a:latin typeface="KishoreFont Medium" charset="0"/>
                    <a:ea typeface="KishoreFont Medium" charset="0"/>
                    <a:cs typeface="KishoreFont Medium" charset="0"/>
                  </a:rPr>
                  <a:t>0</a:t>
                </a:r>
                <a:r>
                  <a:rPr lang="en-US" altLang="en-US" sz="2000">
                    <a:latin typeface="Times New Roman" panose="02020603050405020304" pitchFamily="18" charset="0"/>
                    <a:ea typeface="KishoreFont Medium" charset="0"/>
                    <a:cs typeface="Times New Roman" panose="02020603050405020304" pitchFamily="18" charset="0"/>
                  </a:rPr>
                  <a:t>	</a:t>
                </a:r>
                <a:r>
                  <a:rPr lang="en-US" sz="2000" i="1">
                    <a:effectLst>
                      <a:outerShdw blurRad="38100" dist="38100" dir="2700000" algn="tl">
                        <a:srgbClr val="C0C0C0"/>
                      </a:outerShdw>
                    </a:effectLst>
                    <a:latin typeface="Helvetica Neue" charset="0"/>
                    <a:ea typeface="Helvetica Neue" charset="0"/>
                    <a:cs typeface="Helvetica Neue" charset="0"/>
                  </a:rPr>
                  <a:t>Intercept</a:t>
                </a:r>
                <a:r>
                  <a:rPr lang="en-US" sz="2000">
                    <a:latin typeface="Helvetica Neue" charset="0"/>
                    <a:ea typeface="Helvetica Neue" charset="0"/>
                    <a:cs typeface="Helvetica Neue" charset="0"/>
                  </a:rPr>
                  <a:t> </a:t>
                </a:r>
              </a:p>
              <a:p>
                <a:pPr marL="28575" indent="0">
                  <a:buNone/>
                  <a:defRPr/>
                </a:pPr>
                <a:r>
                  <a:rPr lang="en-US" sz="2000">
                    <a:latin typeface="Times New Roman" panose="02020603050405020304" pitchFamily="18" charset="0"/>
                    <a:cs typeface="Times New Roman" panose="02020603050405020304" pitchFamily="18" charset="0"/>
                  </a:rPr>
                  <a:t>	2. </a:t>
                </a:r>
                <a14:m>
                  <m:oMath xmlns:m="http://schemas.openxmlformats.org/officeDocument/2006/math">
                    <m:r>
                      <a:rPr lang="en-US" altLang="en-US" sz="2000" i="1">
                        <a:latin typeface="Cambria Math" charset="0"/>
                        <a:ea typeface="Cambria Math" charset="0"/>
                        <a:cs typeface="Cambria Math" charset="0"/>
                      </a:rPr>
                      <m:t>𝛽</m:t>
                    </m:r>
                  </m:oMath>
                </a14:m>
                <a:r>
                  <a:rPr lang="en-US" altLang="en-US" sz="2000" baseline="-25000">
                    <a:latin typeface="KishoreFont Medium" charset="0"/>
                    <a:ea typeface="KishoreFont Medium" charset="0"/>
                    <a:cs typeface="KishoreFont Medium" charset="0"/>
                  </a:rPr>
                  <a:t>1</a:t>
                </a:r>
                <a:r>
                  <a:rPr lang="en-US" altLang="en-US" sz="2000">
                    <a:latin typeface="Times New Roman" panose="02020603050405020304" pitchFamily="18" charset="0"/>
                    <a:ea typeface="KishoreFont Medium" charset="0"/>
                    <a:cs typeface="Times New Roman" panose="02020603050405020304" pitchFamily="18" charset="0"/>
                  </a:rPr>
                  <a:t>	</a:t>
                </a:r>
                <a:r>
                  <a:rPr lang="en-US" sz="2000" i="1">
                    <a:effectLst>
                      <a:outerShdw blurRad="38100" dist="38100" dir="2700000" algn="tl">
                        <a:srgbClr val="C0C0C0"/>
                      </a:outerShdw>
                    </a:effectLst>
                    <a:latin typeface="Helvetica Neue" charset="0"/>
                    <a:ea typeface="Helvetica Neue" charset="0"/>
                    <a:cs typeface="Helvetica Neue" charset="0"/>
                  </a:rPr>
                  <a:t>Slope</a:t>
                </a:r>
              </a:p>
              <a:p>
                <a:pPr marL="28575" indent="0">
                  <a:buNone/>
                  <a:defRPr/>
                </a:pPr>
                <a:endParaRPr lang="en-US" sz="2000">
                  <a:latin typeface="Times New Roman" panose="02020603050405020304" pitchFamily="18" charset="0"/>
                  <a:cs typeface="Times New Roman" panose="02020603050405020304" pitchFamily="18" charset="0"/>
                </a:endParaRPr>
              </a:p>
              <a:p>
                <a:pPr marL="28575" indent="0">
                  <a:buNone/>
                  <a:defRPr/>
                </a:pPr>
                <a14:m>
                  <m:oMath xmlns:m="http://schemas.openxmlformats.org/officeDocument/2006/math">
                    <m:r>
                      <m:rPr>
                        <m:nor/>
                      </m:rPr>
                      <a:rPr lang="en-US" altLang="en-US" sz="2000">
                        <a:latin typeface="KishoreFont Medium" charset="0"/>
                        <a:ea typeface="KishoreFont Medium" charset="0"/>
                        <a:cs typeface="KishoreFont Medium" charset="0"/>
                      </a:rPr>
                      <m:t>ε</m:t>
                    </m:r>
                  </m:oMath>
                </a14:m>
                <a:r>
                  <a:rPr lang="en-US" altLang="en-US" sz="2000" b="1">
                    <a:latin typeface="Times New Roman" panose="02020603050405020304" pitchFamily="18" charset="0"/>
                    <a:cs typeface="Times New Roman" panose="02020603050405020304" pitchFamily="18" charset="0"/>
                  </a:rPr>
                  <a:t> </a:t>
                </a:r>
                <a:r>
                  <a:rPr lang="en-US" altLang="en-US" sz="2000">
                    <a:latin typeface="Helvetica Neue" charset="0"/>
                    <a:ea typeface="Helvetica Neue" charset="0"/>
                    <a:cs typeface="Helvetica Neue" charset="0"/>
                  </a:rPr>
                  <a:t>is </a:t>
                </a:r>
                <a:r>
                  <a:rPr lang="en-US" sz="2000">
                    <a:latin typeface="Helvetica Neue" charset="0"/>
                    <a:ea typeface="Helvetica Neue" charset="0"/>
                    <a:cs typeface="Helvetica Neue" charset="0"/>
                  </a:rPr>
                  <a:t>the deviance of the data from the linear model</a:t>
                </a:r>
              </a:p>
              <a:p>
                <a:endParaRPr lang="en-US" sz="2000"/>
              </a:p>
            </p:txBody>
          </p:sp>
        </mc:Choice>
        <mc:Fallback xmlns="">
          <p:sp>
            <p:nvSpPr>
              <p:cNvPr id="3" name="Content Placeholder 2">
                <a:extLst>
                  <a:ext uri="{FF2B5EF4-FFF2-40B4-BE49-F238E27FC236}">
                    <a16:creationId xmlns:a16="http://schemas.microsoft.com/office/drawing/2014/main" id="{CF27B069-2E61-8886-D50A-09063E90257C}"/>
                  </a:ext>
                </a:extLst>
              </p:cNvPr>
              <p:cNvSpPr>
                <a:spLocks noGrp="1" noRot="1" noChangeAspect="1" noMove="1" noResize="1" noEditPoints="1" noAdjustHandles="1" noChangeArrowheads="1" noChangeShapeType="1" noTextEdit="1"/>
              </p:cNvSpPr>
              <p:nvPr>
                <p:ph idx="1"/>
              </p:nvPr>
            </p:nvSpPr>
            <p:spPr>
              <a:xfrm>
                <a:off x="1137034" y="2198362"/>
                <a:ext cx="4958966" cy="3917773"/>
              </a:xfrm>
              <a:blipFill>
                <a:blip r:embed="rId2"/>
                <a:stretch>
                  <a:fillRect l="-738" t="-779"/>
                </a:stretch>
              </a:blipFill>
            </p:spPr>
            <p:txBody>
              <a:bodyPr/>
              <a:lstStyle/>
              <a:p>
                <a:r>
                  <a:rPr lang="en-US">
                    <a:noFill/>
                  </a:rPr>
                  <a:t> </a:t>
                </a:r>
              </a:p>
            </p:txBody>
          </p:sp>
        </mc:Fallback>
      </mc:AlternateContent>
      <p:pic>
        <p:nvPicPr>
          <p:cNvPr id="4" name="Picture 2" descr="A graph of a slope&#10;&#10;Description automatically generated">
            <a:extLst>
              <a:ext uri="{FF2B5EF4-FFF2-40B4-BE49-F238E27FC236}">
                <a16:creationId xmlns:a16="http://schemas.microsoft.com/office/drawing/2014/main" id="{3E42679B-2CA9-5FBB-0F17-46EC843516A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19367" y="2416630"/>
            <a:ext cx="4788505" cy="295111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0" name="Freeform: Shape 59">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66721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2E8A-C7AF-CA46-4520-C45EC3BF8048}"/>
              </a:ext>
            </a:extLst>
          </p:cNvPr>
          <p:cNvSpPr>
            <a:spLocks noGrp="1"/>
          </p:cNvSpPr>
          <p:nvPr>
            <p:ph type="title"/>
          </p:nvPr>
        </p:nvSpPr>
        <p:spPr/>
        <p:txBody>
          <a:bodyPr>
            <a:normAutofit/>
          </a:bodyPr>
          <a:lstStyle/>
          <a:p>
            <a:r>
              <a:rPr lang="en-US" dirty="0"/>
              <a:t>What is OLS?</a:t>
            </a:r>
          </a:p>
        </p:txBody>
      </p:sp>
      <p:sp>
        <p:nvSpPr>
          <p:cNvPr id="3" name="Content Placeholder 2">
            <a:extLst>
              <a:ext uri="{FF2B5EF4-FFF2-40B4-BE49-F238E27FC236}">
                <a16:creationId xmlns:a16="http://schemas.microsoft.com/office/drawing/2014/main" id="{BB5224D6-F956-0F61-E363-E9006AE36F9A}"/>
              </a:ext>
            </a:extLst>
          </p:cNvPr>
          <p:cNvSpPr>
            <a:spLocks noGrp="1"/>
          </p:cNvSpPr>
          <p:nvPr>
            <p:ph idx="1"/>
          </p:nvPr>
        </p:nvSpPr>
        <p:spPr/>
        <p:txBody>
          <a:bodyPr>
            <a:normAutofit/>
          </a:bodyPr>
          <a:lstStyle/>
          <a:p>
            <a:pPr algn="l">
              <a:buFont typeface="Arial" panose="020B0604020202020204" pitchFamily="34" charset="0"/>
              <a:buChar char="•"/>
            </a:pPr>
            <a:r>
              <a:rPr lang="en-US" b="1" i="0" dirty="0">
                <a:solidFill>
                  <a:srgbClr val="0D0D0D"/>
                </a:solidFill>
                <a:effectLst/>
                <a:latin typeface="Söhne"/>
              </a:rPr>
              <a:t>Definition</a:t>
            </a:r>
            <a:r>
              <a:rPr lang="en-US" b="0" i="0" dirty="0">
                <a:solidFill>
                  <a:srgbClr val="0D0D0D"/>
                </a:solidFill>
                <a:effectLst/>
                <a:latin typeface="Söhne"/>
              </a:rPr>
              <a:t>: OLS(Ordinar</a:t>
            </a:r>
            <a:r>
              <a:rPr lang="en-US" dirty="0">
                <a:solidFill>
                  <a:srgbClr val="0D0D0D"/>
                </a:solidFill>
                <a:latin typeface="Söhne"/>
              </a:rPr>
              <a:t>y Least Square)</a:t>
            </a:r>
            <a:r>
              <a:rPr lang="en-US" b="0" i="0" dirty="0">
                <a:solidFill>
                  <a:srgbClr val="0D0D0D"/>
                </a:solidFill>
                <a:effectLst/>
                <a:latin typeface="Söhne"/>
              </a:rPr>
              <a:t> is the most common method used in linear regression for estimating the unknown parameters in a linear regression model.</a:t>
            </a:r>
          </a:p>
          <a:p>
            <a:pPr algn="l">
              <a:buFont typeface="Arial" panose="020B0604020202020204" pitchFamily="34" charset="0"/>
              <a:buChar char="•"/>
            </a:pPr>
            <a:r>
              <a:rPr lang="en-US" b="1" i="0" dirty="0">
                <a:solidFill>
                  <a:srgbClr val="0D0D0D"/>
                </a:solidFill>
                <a:effectLst/>
                <a:latin typeface="Söhne"/>
              </a:rPr>
              <a:t>Mathematical Formula</a:t>
            </a:r>
            <a:r>
              <a:rPr lang="en-US" b="0" i="0" dirty="0">
                <a:solidFill>
                  <a:srgbClr val="0D0D0D"/>
                </a:solidFill>
                <a:effectLst/>
                <a:latin typeface="Söhne"/>
              </a:rPr>
              <a:t>:</a:t>
            </a:r>
          </a:p>
          <a:p>
            <a:pPr marL="0" indent="0" algn="l">
              <a:buNone/>
            </a:pPr>
            <a:endParaRPr lang="en-US" b="0" i="0" dirty="0">
              <a:solidFill>
                <a:srgbClr val="0D0D0D"/>
              </a:solidFill>
              <a:effectLst/>
              <a:latin typeface="Söhne"/>
            </a:endParaRPr>
          </a:p>
          <a:p>
            <a:pPr algn="l">
              <a:buFont typeface="Arial" panose="020B0604020202020204" pitchFamily="34" charset="0"/>
              <a:buChar char="•"/>
            </a:pPr>
            <a:r>
              <a:rPr lang="en-US" b="1" i="0" dirty="0">
                <a:solidFill>
                  <a:srgbClr val="0D0D0D"/>
                </a:solidFill>
                <a:effectLst/>
                <a:latin typeface="Söhne"/>
              </a:rPr>
              <a:t>Interpretation</a:t>
            </a:r>
            <a:r>
              <a:rPr lang="en-US" b="0" i="0" dirty="0">
                <a:solidFill>
                  <a:srgbClr val="0D0D0D"/>
                </a:solidFill>
                <a:effectLst/>
                <a:latin typeface="Söhne"/>
              </a:rPr>
              <a:t>: The best-fitting line is the one where the sum of the squared differences is the smallest possible.</a:t>
            </a:r>
          </a:p>
          <a:p>
            <a:endParaRPr lang="en-US" dirty="0"/>
          </a:p>
        </p:txBody>
      </p:sp>
      <p:pic>
        <p:nvPicPr>
          <p:cNvPr id="5" name="Picture 4">
            <a:extLst>
              <a:ext uri="{FF2B5EF4-FFF2-40B4-BE49-F238E27FC236}">
                <a16:creationId xmlns:a16="http://schemas.microsoft.com/office/drawing/2014/main" id="{C406B4BC-E932-D74F-498B-8D3F0DA99002}"/>
              </a:ext>
            </a:extLst>
          </p:cNvPr>
          <p:cNvPicPr>
            <a:picLocks noChangeAspect="1"/>
          </p:cNvPicPr>
          <p:nvPr/>
        </p:nvPicPr>
        <p:blipFill>
          <a:blip r:embed="rId2"/>
          <a:stretch>
            <a:fillRect/>
          </a:stretch>
        </p:blipFill>
        <p:spPr>
          <a:xfrm>
            <a:off x="5717191" y="3028893"/>
            <a:ext cx="3688066" cy="1090837"/>
          </a:xfrm>
          <a:prstGeom prst="rect">
            <a:avLst/>
          </a:prstGeom>
        </p:spPr>
      </p:pic>
    </p:spTree>
    <p:extLst>
      <p:ext uri="{BB962C8B-B14F-4D97-AF65-F5344CB8AC3E}">
        <p14:creationId xmlns:p14="http://schemas.microsoft.com/office/powerpoint/2010/main" val="146331761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14"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2">
            <a:extLst>
              <a:ext uri="{FF2B5EF4-FFF2-40B4-BE49-F238E27FC236}">
                <a16:creationId xmlns:a16="http://schemas.microsoft.com/office/drawing/2014/main" id="{E71ED42B-F50F-2E5B-6CD9-E584890463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969035" y="2390523"/>
            <a:ext cx="4730214" cy="402068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7" name="Group 16">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53EBB5D-8CD8-2C40-B6C1-483517E6BC5C}"/>
              </a:ext>
            </a:extLst>
          </p:cNvPr>
          <p:cNvSpPr>
            <a:spLocks noGrp="1"/>
          </p:cNvSpPr>
          <p:nvPr>
            <p:ph type="title"/>
          </p:nvPr>
        </p:nvSpPr>
        <p:spPr>
          <a:xfrm>
            <a:off x="786384" y="841249"/>
            <a:ext cx="5692953" cy="2587131"/>
          </a:xfrm>
        </p:spPr>
        <p:txBody>
          <a:bodyPr anchor="b">
            <a:normAutofit/>
          </a:bodyPr>
          <a:lstStyle/>
          <a:p>
            <a:pPr algn="l"/>
            <a:r>
              <a:rPr lang="en-US" sz="4800" dirty="0">
                <a:solidFill>
                  <a:schemeClr val="bg1"/>
                </a:solidFill>
              </a:rPr>
              <a:t>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F74AFA-90D5-6221-4140-A3BDD540589A}"/>
                  </a:ext>
                </a:extLst>
              </p:cNvPr>
              <p:cNvSpPr>
                <a:spLocks noGrp="1"/>
              </p:cNvSpPr>
              <p:nvPr>
                <p:ph idx="1"/>
              </p:nvPr>
            </p:nvSpPr>
            <p:spPr>
              <a:xfrm>
                <a:off x="786383" y="3566810"/>
                <a:ext cx="5692953" cy="2651110"/>
              </a:xfrm>
            </p:spPr>
            <p:txBody>
              <a:bodyPr anchor="ctr">
                <a:normAutofit/>
              </a:bodyPr>
              <a:lstStyle/>
              <a:p>
                <a:r>
                  <a:rPr lang="en-US" altLang="en-US" sz="1800" dirty="0">
                    <a:solidFill>
                      <a:schemeClr val="tx2"/>
                    </a:solidFill>
                    <a:latin typeface="Helvetica Neue" charset="0"/>
                    <a:ea typeface="Helvetica Neue" charset="0"/>
                    <a:cs typeface="Helvetica Neue" charset="0"/>
                  </a:rPr>
                  <a:t>To estimate </a:t>
                </a:r>
                <a:r>
                  <a:rPr lang="en-US" altLang="en-US" sz="1800" dirty="0">
                    <a:solidFill>
                      <a:schemeClr val="tx2"/>
                    </a:solidFill>
                    <a:latin typeface="Times New Roman" charset="0"/>
                  </a:rPr>
                  <a:t>(</a:t>
                </a:r>
                <a:r>
                  <a:rPr lang="en-US" altLang="en-US" sz="1800" dirty="0">
                    <a:solidFill>
                      <a:schemeClr val="tx2"/>
                    </a:solidFill>
                    <a:latin typeface="Symbol" charset="2"/>
                  </a:rPr>
                  <a:t>b</a:t>
                </a:r>
                <a:r>
                  <a:rPr lang="en-US" altLang="en-US" sz="1800" baseline="-25000" dirty="0">
                    <a:solidFill>
                      <a:schemeClr val="tx2"/>
                    </a:solidFill>
                    <a:latin typeface="Times New Roman" charset="0"/>
                  </a:rPr>
                  <a:t>0</a:t>
                </a:r>
                <a:r>
                  <a:rPr lang="en-US" altLang="en-US" sz="1800" dirty="0">
                    <a:solidFill>
                      <a:schemeClr val="tx2"/>
                    </a:solidFill>
                    <a:latin typeface="Times New Roman" charset="0"/>
                  </a:rPr>
                  <a:t>,</a:t>
                </a:r>
                <a:r>
                  <a:rPr lang="en-US" altLang="en-US" sz="1800" dirty="0">
                    <a:solidFill>
                      <a:schemeClr val="tx2"/>
                    </a:solidFill>
                    <a:latin typeface="Symbol" charset="2"/>
                  </a:rPr>
                  <a:t>b</a:t>
                </a:r>
                <a:r>
                  <a:rPr lang="en-US" altLang="en-US" sz="1800" baseline="-25000" dirty="0">
                    <a:solidFill>
                      <a:schemeClr val="tx2"/>
                    </a:solidFill>
                    <a:latin typeface="Times New Roman" charset="0"/>
                  </a:rPr>
                  <a:t>1</a:t>
                </a:r>
                <a:r>
                  <a:rPr lang="en-US" altLang="en-US" sz="1800" dirty="0">
                    <a:solidFill>
                      <a:schemeClr val="tx2"/>
                    </a:solidFill>
                    <a:latin typeface="Times New Roman" charset="0"/>
                  </a:rPr>
                  <a:t>) , </a:t>
                </a:r>
                <a:r>
                  <a:rPr lang="en-US" altLang="en-US" sz="1800" dirty="0">
                    <a:solidFill>
                      <a:schemeClr val="tx2"/>
                    </a:solidFill>
                    <a:latin typeface="Helvetica Neue" charset="0"/>
                    <a:ea typeface="Helvetica Neue" charset="0"/>
                    <a:cs typeface="Helvetica Neue" charset="0"/>
                  </a:rPr>
                  <a:t>we find values that minimize squared error:</a:t>
                </a:r>
              </a:p>
              <a:p>
                <a:pPr marL="0" indent="0">
                  <a:buNone/>
                </a:pPr>
                <a14:m>
                  <m:oMathPara xmlns:m="http://schemas.openxmlformats.org/officeDocument/2006/math">
                    <m:oMathParaPr>
                      <m:jc m:val="centerGroup"/>
                    </m:oMathParaPr>
                    <m:oMath xmlns:m="http://schemas.openxmlformats.org/officeDocument/2006/math">
                      <m:nary>
                        <m:naryPr>
                          <m:chr m:val="∑"/>
                          <m:ctrlPr>
                            <a:rPr lang="is-IS" sz="1800" i="1">
                              <a:solidFill>
                                <a:schemeClr val="tx2"/>
                              </a:solidFill>
                              <a:latin typeface="Cambria Math" panose="02040503050406030204" pitchFamily="18" charset="0"/>
                              <a:ea typeface="KishoreFont Medium" charset="0"/>
                              <a:cs typeface="KishoreFont Medium" charset="0"/>
                            </a:rPr>
                          </m:ctrlPr>
                        </m:naryPr>
                        <m:sub>
                          <m:r>
                            <m:rPr>
                              <m:nor/>
                              <m:brk m:alnAt="23"/>
                            </m:rPr>
                            <a:rPr lang="en-US" sz="1800">
                              <a:solidFill>
                                <a:schemeClr val="tx2"/>
                              </a:solidFill>
                              <a:ea typeface="KishoreFont Medium" charset="0"/>
                              <a:cs typeface="KishoreFont Medium" charset="0"/>
                            </a:rPr>
                            <m:t>i</m:t>
                          </m:r>
                          <m:r>
                            <m:rPr>
                              <m:nor/>
                            </m:rPr>
                            <a:rPr lang="en-US" sz="1800">
                              <a:solidFill>
                                <a:schemeClr val="tx2"/>
                              </a:solidFill>
                              <a:ea typeface="KishoreFont Medium" charset="0"/>
                              <a:cs typeface="KishoreFont Medium" charset="0"/>
                            </a:rPr>
                            <m:t>=1</m:t>
                          </m:r>
                        </m:sub>
                        <m:sup>
                          <m:r>
                            <m:rPr>
                              <m:nor/>
                            </m:rPr>
                            <a:rPr lang="en-US" sz="1800">
                              <a:solidFill>
                                <a:schemeClr val="tx2"/>
                              </a:solidFill>
                              <a:ea typeface="KishoreFont Medium" charset="0"/>
                              <a:cs typeface="KishoreFont Medium" charset="0"/>
                            </a:rPr>
                            <m:t>n</m:t>
                          </m:r>
                        </m:sup>
                        <m:e>
                          <m:d>
                            <m:dPr>
                              <m:ctrlPr>
                                <a:rPr lang="en-US" sz="1800" i="1">
                                  <a:solidFill>
                                    <a:schemeClr val="tx2"/>
                                  </a:solidFill>
                                  <a:latin typeface="Cambria Math" panose="02040503050406030204" pitchFamily="18" charset="0"/>
                                  <a:ea typeface="KishoreFont Medium" charset="0"/>
                                  <a:cs typeface="KishoreFont Medium" charset="0"/>
                                </a:rPr>
                              </m:ctrlPr>
                            </m:dPr>
                            <m:e>
                              <m:r>
                                <m:rPr>
                                  <m:nor/>
                                </m:rPr>
                                <a:rPr lang="en-US" sz="1800">
                                  <a:solidFill>
                                    <a:schemeClr val="tx2"/>
                                  </a:solidFill>
                                  <a:ea typeface="KishoreFont Medium" charset="0"/>
                                  <a:cs typeface="KishoreFont Medium" charset="0"/>
                                </a:rPr>
                                <m:t>y</m:t>
                              </m:r>
                              <m:r>
                                <m:rPr>
                                  <m:nor/>
                                </m:rPr>
                                <a:rPr lang="en-US" sz="1800" baseline="-25000">
                                  <a:solidFill>
                                    <a:schemeClr val="tx2"/>
                                  </a:solidFill>
                                  <a:ea typeface="KishoreFont Medium" charset="0"/>
                                  <a:cs typeface="KishoreFont Medium" charset="0"/>
                                </a:rPr>
                                <m:t>i</m:t>
                              </m:r>
                              <m:r>
                                <m:rPr>
                                  <m:nor/>
                                </m:rPr>
                                <a:rPr lang="en-US" sz="1800">
                                  <a:solidFill>
                                    <a:schemeClr val="tx2"/>
                                  </a:solidFill>
                                  <a:ea typeface="KishoreFont Medium" charset="0"/>
                                  <a:cs typeface="KishoreFont Medium" charset="0"/>
                                </a:rPr>
                                <m:t>−</m:t>
                              </m:r>
                              <m:d>
                                <m:dPr>
                                  <m:ctrlPr>
                                    <a:rPr lang="en-US" sz="1800" i="1">
                                      <a:solidFill>
                                        <a:schemeClr val="tx2"/>
                                      </a:solidFill>
                                      <a:latin typeface="Cambria Math" panose="02040503050406030204" pitchFamily="18" charset="0"/>
                                      <a:ea typeface="KishoreFont Medium" charset="0"/>
                                      <a:cs typeface="KishoreFont Medium" charset="0"/>
                                    </a:rPr>
                                  </m:ctrlPr>
                                </m:dPr>
                                <m:e>
                                  <m:r>
                                    <m:rPr>
                                      <m:nor/>
                                    </m:rPr>
                                    <a:rPr lang="en-US" sz="1800">
                                      <a:solidFill>
                                        <a:schemeClr val="tx2"/>
                                      </a:solidFill>
                                      <a:ea typeface="KishoreFont Medium" charset="0"/>
                                      <a:cs typeface="KishoreFont Medium" charset="0"/>
                                    </a:rPr>
                                    <m:t>β</m:t>
                                  </m:r>
                                  <m:r>
                                    <m:rPr>
                                      <m:nor/>
                                    </m:rPr>
                                    <a:rPr lang="en-US" sz="1800" baseline="-25000">
                                      <a:solidFill>
                                        <a:schemeClr val="tx2"/>
                                      </a:solidFill>
                                      <a:ea typeface="KishoreFont Medium" charset="0"/>
                                      <a:cs typeface="KishoreFont Medium" charset="0"/>
                                    </a:rPr>
                                    <m:t>0</m:t>
                                  </m:r>
                                  <m:r>
                                    <m:rPr>
                                      <m:nor/>
                                    </m:rPr>
                                    <a:rPr lang="en-US" sz="1800">
                                      <a:solidFill>
                                        <a:schemeClr val="tx2"/>
                                      </a:solidFill>
                                      <a:ea typeface="KishoreFont Medium" charset="0"/>
                                      <a:cs typeface="KishoreFont Medium" charset="0"/>
                                    </a:rPr>
                                    <m:t>+</m:t>
                                  </m:r>
                                  <m:r>
                                    <m:rPr>
                                      <m:nor/>
                                    </m:rPr>
                                    <a:rPr lang="en-US" sz="1800">
                                      <a:solidFill>
                                        <a:schemeClr val="tx2"/>
                                      </a:solidFill>
                                      <a:ea typeface="KishoreFont Medium" charset="0"/>
                                      <a:cs typeface="KishoreFont Medium" charset="0"/>
                                    </a:rPr>
                                    <m:t>β</m:t>
                                  </m:r>
                                  <m:r>
                                    <m:rPr>
                                      <m:nor/>
                                    </m:rPr>
                                    <a:rPr lang="en-US" sz="1800" baseline="-25000">
                                      <a:solidFill>
                                        <a:schemeClr val="tx2"/>
                                      </a:solidFill>
                                      <a:ea typeface="KishoreFont Medium" charset="0"/>
                                      <a:cs typeface="KishoreFont Medium" charset="0"/>
                                    </a:rPr>
                                    <m:t>1</m:t>
                                  </m:r>
                                  <m:r>
                                    <m:rPr>
                                      <m:nor/>
                                    </m:rPr>
                                    <a:rPr lang="en-US" sz="1800">
                                      <a:solidFill>
                                        <a:schemeClr val="tx2"/>
                                      </a:solidFill>
                                      <a:ea typeface="KishoreFont Medium" charset="0"/>
                                      <a:cs typeface="KishoreFont Medium" charset="0"/>
                                    </a:rPr>
                                    <m:t>x</m:t>
                                  </m:r>
                                  <m:r>
                                    <m:rPr>
                                      <m:nor/>
                                    </m:rPr>
                                    <a:rPr lang="en-US" sz="1800" baseline="-25000">
                                      <a:solidFill>
                                        <a:schemeClr val="tx2"/>
                                      </a:solidFill>
                                      <a:ea typeface="KishoreFont Medium" charset="0"/>
                                      <a:cs typeface="KishoreFont Medium" charset="0"/>
                                    </a:rPr>
                                    <m:t>i</m:t>
                                  </m:r>
                                </m:e>
                              </m:d>
                            </m:e>
                          </m:d>
                          <m:r>
                            <m:rPr>
                              <m:nor/>
                            </m:rPr>
                            <a:rPr lang="en-US" sz="1800" baseline="30000">
                              <a:solidFill>
                                <a:schemeClr val="tx2"/>
                              </a:solidFill>
                              <a:ea typeface="KishoreFont Medium" charset="0"/>
                              <a:cs typeface="KishoreFont Medium" charset="0"/>
                            </a:rPr>
                            <m:t>2</m:t>
                          </m:r>
                        </m:e>
                      </m:nary>
                    </m:oMath>
                  </m:oMathPara>
                </a14:m>
                <a:endParaRPr lang="en-US" sz="1800" dirty="0">
                  <a:solidFill>
                    <a:schemeClr val="tx2"/>
                  </a:solidFill>
                </a:endParaRPr>
              </a:p>
            </p:txBody>
          </p:sp>
        </mc:Choice>
        <mc:Fallback xmlns="">
          <p:sp>
            <p:nvSpPr>
              <p:cNvPr id="3" name="Content Placeholder 2">
                <a:extLst>
                  <a:ext uri="{FF2B5EF4-FFF2-40B4-BE49-F238E27FC236}">
                    <a16:creationId xmlns:a16="http://schemas.microsoft.com/office/drawing/2014/main" id="{3EF74AFA-90D5-6221-4140-A3BDD540589A}"/>
                  </a:ext>
                </a:extLst>
              </p:cNvPr>
              <p:cNvSpPr>
                <a:spLocks noGrp="1" noRot="1" noChangeAspect="1" noMove="1" noResize="1" noEditPoints="1" noAdjustHandles="1" noChangeArrowheads="1" noChangeShapeType="1" noTextEdit="1"/>
              </p:cNvSpPr>
              <p:nvPr>
                <p:ph idx="1"/>
              </p:nvPr>
            </p:nvSpPr>
            <p:spPr>
              <a:xfrm>
                <a:off x="786383" y="3566810"/>
                <a:ext cx="5692953" cy="2651110"/>
              </a:xfrm>
              <a:blipFill>
                <a:blip r:embed="rId3"/>
                <a:stretch>
                  <a:fillRect l="-642"/>
                </a:stretch>
              </a:blipFill>
            </p:spPr>
            <p:txBody>
              <a:bodyPr/>
              <a:lstStyle/>
              <a:p>
                <a:r>
                  <a:rPr lang="en-US">
                    <a:noFill/>
                  </a:rPr>
                  <a:t> </a:t>
                </a:r>
              </a:p>
            </p:txBody>
          </p:sp>
        </mc:Fallback>
      </mc:AlternateContent>
    </p:spTree>
    <p:extLst>
      <p:ext uri="{BB962C8B-B14F-4D97-AF65-F5344CB8AC3E}">
        <p14:creationId xmlns:p14="http://schemas.microsoft.com/office/powerpoint/2010/main" val="813092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028BB92-2698-2DC9-66C4-9F188CDD5C6E}"/>
              </a:ext>
            </a:extLst>
          </p:cNvPr>
          <p:cNvPicPr>
            <a:picLocks noChangeAspect="1"/>
          </p:cNvPicPr>
          <p:nvPr/>
        </p:nvPicPr>
        <p:blipFill rotWithShape="1">
          <a:blip r:embed="rId2">
            <a:duotone>
              <a:schemeClr val="bg2">
                <a:shade val="45000"/>
                <a:satMod val="135000"/>
              </a:schemeClr>
              <a:prstClr val="white"/>
            </a:duotone>
          </a:blip>
          <a:srcRect t="10413" b="14587"/>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a:t>What is Machine Learning?</a:t>
            </a:r>
          </a:p>
        </p:txBody>
      </p:sp>
      <p:graphicFrame>
        <p:nvGraphicFramePr>
          <p:cNvPr id="7" name="Content Placeholder 2">
            <a:extLst>
              <a:ext uri="{FF2B5EF4-FFF2-40B4-BE49-F238E27FC236}">
                <a16:creationId xmlns:a16="http://schemas.microsoft.com/office/drawing/2014/main" id="{7B0C0CE6-79E0-C155-6DE9-C544923105CF}"/>
              </a:ext>
            </a:extLst>
          </p:cNvPr>
          <p:cNvGraphicFramePr>
            <a:graphicFrameLocks noGrp="1"/>
          </p:cNvGraphicFramePr>
          <p:nvPr>
            <p:ph idx="1"/>
            <p:extLst>
              <p:ext uri="{D42A27DB-BD31-4B8C-83A1-F6EECF244321}">
                <p14:modId xmlns:p14="http://schemas.microsoft.com/office/powerpoint/2010/main" val="40984290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5483-E7AD-A37E-A6AC-115B1F9F08AC}"/>
              </a:ext>
            </a:extLst>
          </p:cNvPr>
          <p:cNvSpPr>
            <a:spLocks noGrp="1"/>
          </p:cNvSpPr>
          <p:nvPr>
            <p:ph type="title"/>
          </p:nvPr>
        </p:nvSpPr>
        <p:spPr/>
        <p:txBody>
          <a:bodyPr/>
          <a:lstStyle/>
          <a:p>
            <a:pPr algn="l"/>
            <a:r>
              <a:rPr lang="en-US" dirty="0"/>
              <a:t>Objectives	</a:t>
            </a:r>
          </a:p>
        </p:txBody>
      </p:sp>
      <p:graphicFrame>
        <p:nvGraphicFramePr>
          <p:cNvPr id="5" name="Content Placeholder 2">
            <a:extLst>
              <a:ext uri="{FF2B5EF4-FFF2-40B4-BE49-F238E27FC236}">
                <a16:creationId xmlns:a16="http://schemas.microsoft.com/office/drawing/2014/main" id="{92173175-AF7A-3D83-0687-AF8B2F6285F7}"/>
              </a:ext>
            </a:extLst>
          </p:cNvPr>
          <p:cNvGraphicFramePr>
            <a:graphicFrameLocks noGrp="1"/>
          </p:cNvGraphicFramePr>
          <p:nvPr>
            <p:ph idx="1"/>
          </p:nvPr>
        </p:nvGraphicFramePr>
        <p:xfrm>
          <a:off x="609600" y="1600201"/>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6993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33" name="Group 1032">
            <a:extLst>
              <a:ext uri="{FF2B5EF4-FFF2-40B4-BE49-F238E27FC236}">
                <a16:creationId xmlns:a16="http://schemas.microsoft.com/office/drawing/2014/main" id="{2DD5E267-EB6F-47DF-ABEF-2C1BED44DA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034" name="Color Cover">
              <a:extLst>
                <a:ext uri="{FF2B5EF4-FFF2-40B4-BE49-F238E27FC236}">
                  <a16:creationId xmlns:a16="http://schemas.microsoft.com/office/drawing/2014/main" id="{4BA86AA3-0623-4268-861E-ADA01A7C0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Color Cover">
              <a:extLst>
                <a:ext uri="{FF2B5EF4-FFF2-40B4-BE49-F238E27FC236}">
                  <a16:creationId xmlns:a16="http://schemas.microsoft.com/office/drawing/2014/main" id="{72692EF2-4C1F-4ED7-9C00-6CF92783E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7" name="Group 1036">
            <a:extLst>
              <a:ext uri="{FF2B5EF4-FFF2-40B4-BE49-F238E27FC236}">
                <a16:creationId xmlns:a16="http://schemas.microsoft.com/office/drawing/2014/main" id="{66828D02-A05D-412B-9F20-B68E970B9F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038" name="Color">
              <a:extLst>
                <a:ext uri="{FF2B5EF4-FFF2-40B4-BE49-F238E27FC236}">
                  <a16:creationId xmlns:a16="http://schemas.microsoft.com/office/drawing/2014/main" id="{A1A8E50E-11DE-480E-A93B-F503760BC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Color">
              <a:extLst>
                <a:ext uri="{FF2B5EF4-FFF2-40B4-BE49-F238E27FC236}">
                  <a16:creationId xmlns:a16="http://schemas.microsoft.com/office/drawing/2014/main" id="{D2E2EE99-89A4-435B-B61A-3C8B5B2B2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6" name="Picture 2">
            <a:extLst>
              <a:ext uri="{FF2B5EF4-FFF2-40B4-BE49-F238E27FC236}">
                <a16:creationId xmlns:a16="http://schemas.microsoft.com/office/drawing/2014/main" id="{0119AF44-85CC-4F76-F3DF-0EF985E78A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677026" y="1996418"/>
            <a:ext cx="4571936" cy="3489982"/>
          </a:xfrm>
          <a:prstGeom prst="rect">
            <a:avLst/>
          </a:prstGeom>
          <a:noFill/>
          <a:extLst>
            <a:ext uri="{909E8E84-426E-40DD-AFC4-6F175D3DCCD1}">
              <a14:hiddenFill xmlns:a14="http://schemas.microsoft.com/office/drawing/2010/main">
                <a:solidFill>
                  <a:srgbClr val="FFFFFF"/>
                </a:solidFill>
              </a14:hiddenFill>
            </a:ext>
          </a:extLst>
        </p:spPr>
      </p:pic>
      <p:grpSp>
        <p:nvGrpSpPr>
          <p:cNvPr id="1041" name="Group 1040">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042" name="Freeform: Shape 1041">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3" name="Freeform: Shape 1042">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4" name="Freeform: Shape 1043">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5" name="Freeform: Shape 1044">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6" name="Freeform: Shape 1045">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7" name="Freeform: Shape 1046">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8" name="Freeform: Shape 1047">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8070F6D-656F-2A5C-6D26-315D58020B3D}"/>
              </a:ext>
            </a:extLst>
          </p:cNvPr>
          <p:cNvSpPr>
            <a:spLocks noGrp="1"/>
          </p:cNvSpPr>
          <p:nvPr>
            <p:ph type="title"/>
          </p:nvPr>
        </p:nvSpPr>
        <p:spPr>
          <a:xfrm>
            <a:off x="1014985" y="819015"/>
            <a:ext cx="5501548" cy="1177403"/>
          </a:xfrm>
        </p:spPr>
        <p:txBody>
          <a:bodyPr vert="horz" lIns="91440" tIns="45720" rIns="91440" bIns="45720" rtlCol="0" anchor="b">
            <a:normAutofit/>
          </a:bodyPr>
          <a:lstStyle/>
          <a:p>
            <a:pPr algn="l" defTabSz="914400">
              <a:lnSpc>
                <a:spcPct val="90000"/>
              </a:lnSpc>
            </a:pPr>
            <a:r>
              <a:rPr lang="en-US" sz="4800" kern="1200" dirty="0">
                <a:solidFill>
                  <a:schemeClr val="bg1"/>
                </a:solidFill>
                <a:latin typeface="+mj-lt"/>
                <a:ea typeface="+mj-ea"/>
                <a:cs typeface="+mj-cs"/>
              </a:rPr>
              <a:t>Step1</a:t>
            </a:r>
          </a:p>
        </p:txBody>
      </p:sp>
      <p:sp>
        <p:nvSpPr>
          <p:cNvPr id="5" name="TextBox 4">
            <a:extLst>
              <a:ext uri="{FF2B5EF4-FFF2-40B4-BE49-F238E27FC236}">
                <a16:creationId xmlns:a16="http://schemas.microsoft.com/office/drawing/2014/main" id="{B2584C97-A5C6-A8EE-409B-46ABCE136E1B}"/>
              </a:ext>
            </a:extLst>
          </p:cNvPr>
          <p:cNvSpPr txBox="1"/>
          <p:nvPr/>
        </p:nvSpPr>
        <p:spPr>
          <a:xfrm>
            <a:off x="1014985" y="2071397"/>
            <a:ext cx="5501548" cy="394427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b="0" i="0" dirty="0">
                <a:solidFill>
                  <a:schemeClr val="bg1"/>
                </a:solidFill>
                <a:effectLst/>
              </a:rPr>
              <a:t>To find the line which passes as close as possible to all the points, we take the square of the vertical distance between each point and each potential line. Note that we take the square of the distances to make sure that a negative gap (i.e., a point below the line) is not compensated by a positive gap (i.e., a point above the line). The line which passes closest to the set of points is the one which </a:t>
            </a:r>
            <a:r>
              <a:rPr lang="en-US" b="1" i="1" dirty="0">
                <a:solidFill>
                  <a:schemeClr val="bg1"/>
                </a:solidFill>
                <a:effectLst/>
              </a:rPr>
              <a:t>minimizes</a:t>
            </a:r>
            <a:r>
              <a:rPr lang="en-US" b="0" i="0" dirty="0">
                <a:solidFill>
                  <a:schemeClr val="bg1"/>
                </a:solidFill>
                <a:effectLst/>
              </a:rPr>
              <a:t> </a:t>
            </a:r>
            <a:r>
              <a:rPr lang="en-US" b="1" i="0" dirty="0">
                <a:solidFill>
                  <a:schemeClr val="bg1"/>
                </a:solidFill>
                <a:effectLst/>
              </a:rPr>
              <a:t>the sum of these squared distances</a:t>
            </a:r>
            <a:r>
              <a:rPr lang="en-US" b="0" i="0" dirty="0">
                <a:solidFill>
                  <a:schemeClr val="bg1"/>
                </a:solidFill>
                <a:effectLst/>
              </a:rPr>
              <a:t>.</a:t>
            </a:r>
            <a:endParaRPr lang="en-US" dirty="0">
              <a:solidFill>
                <a:schemeClr val="bg1"/>
              </a:solidFill>
            </a:endParaRPr>
          </a:p>
        </p:txBody>
      </p:sp>
    </p:spTree>
    <p:extLst>
      <p:ext uri="{BB962C8B-B14F-4D97-AF65-F5344CB8AC3E}">
        <p14:creationId xmlns:p14="http://schemas.microsoft.com/office/powerpoint/2010/main" val="3801630742"/>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57" name="Group 2056">
            <a:extLst>
              <a:ext uri="{FF2B5EF4-FFF2-40B4-BE49-F238E27FC236}">
                <a16:creationId xmlns:a16="http://schemas.microsoft.com/office/drawing/2014/main" id="{2DD5E267-EB6F-47DF-ABEF-2C1BED44DA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2058" name="Color Cover">
              <a:extLst>
                <a:ext uri="{FF2B5EF4-FFF2-40B4-BE49-F238E27FC236}">
                  <a16:creationId xmlns:a16="http://schemas.microsoft.com/office/drawing/2014/main" id="{4BA86AA3-0623-4268-861E-ADA01A7C0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9" name="Color Cover">
              <a:extLst>
                <a:ext uri="{FF2B5EF4-FFF2-40B4-BE49-F238E27FC236}">
                  <a16:creationId xmlns:a16="http://schemas.microsoft.com/office/drawing/2014/main" id="{72692EF2-4C1F-4ED7-9C00-6CF92783E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61" name="Group 2060">
            <a:extLst>
              <a:ext uri="{FF2B5EF4-FFF2-40B4-BE49-F238E27FC236}">
                <a16:creationId xmlns:a16="http://schemas.microsoft.com/office/drawing/2014/main" id="{66828D02-A05D-412B-9F20-B68E970B9F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062" name="Color">
              <a:extLst>
                <a:ext uri="{FF2B5EF4-FFF2-40B4-BE49-F238E27FC236}">
                  <a16:creationId xmlns:a16="http://schemas.microsoft.com/office/drawing/2014/main" id="{A1A8E50E-11DE-480E-A93B-F503760BC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3" name="Color">
              <a:extLst>
                <a:ext uri="{FF2B5EF4-FFF2-40B4-BE49-F238E27FC236}">
                  <a16:creationId xmlns:a16="http://schemas.microsoft.com/office/drawing/2014/main" id="{D2E2EE99-89A4-435B-B61A-3C8B5B2B2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50" name="Picture 2">
            <a:extLst>
              <a:ext uri="{FF2B5EF4-FFF2-40B4-BE49-F238E27FC236}">
                <a16:creationId xmlns:a16="http://schemas.microsoft.com/office/drawing/2014/main" id="{C02DB752-476C-69D2-95C9-17CBCD0B5A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77026" y="1782875"/>
            <a:ext cx="4571936" cy="3268933"/>
          </a:xfrm>
          <a:prstGeom prst="rect">
            <a:avLst/>
          </a:prstGeom>
          <a:noFill/>
          <a:extLst>
            <a:ext uri="{909E8E84-426E-40DD-AFC4-6F175D3DCCD1}">
              <a14:hiddenFill xmlns:a14="http://schemas.microsoft.com/office/drawing/2010/main">
                <a:solidFill>
                  <a:srgbClr val="FFFFFF"/>
                </a:solidFill>
              </a14:hiddenFill>
            </a:ext>
          </a:extLst>
        </p:spPr>
      </p:pic>
      <p:grpSp>
        <p:nvGrpSpPr>
          <p:cNvPr id="2065" name="Group 2064">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66" name="Freeform: Shape 2065">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67" name="Freeform: Shape 2066">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68" name="Freeform: Shape 2067">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69" name="Freeform: Shape 2068">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70" name="Freeform: Shape 2069">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71" name="Freeform: Shape 2070">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72" name="Freeform: Shape 2071">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8593FC5-B341-ABCF-4A42-EEADB1A86B19}"/>
              </a:ext>
            </a:extLst>
          </p:cNvPr>
          <p:cNvSpPr>
            <a:spLocks noGrp="1"/>
          </p:cNvSpPr>
          <p:nvPr>
            <p:ph type="title"/>
          </p:nvPr>
        </p:nvSpPr>
        <p:spPr>
          <a:xfrm>
            <a:off x="1014985" y="819015"/>
            <a:ext cx="5501548" cy="742420"/>
          </a:xfrm>
        </p:spPr>
        <p:txBody>
          <a:bodyPr anchor="b">
            <a:normAutofit fontScale="90000"/>
          </a:bodyPr>
          <a:lstStyle/>
          <a:p>
            <a:pPr algn="l"/>
            <a:r>
              <a:rPr lang="en-US" sz="4800" dirty="0">
                <a:solidFill>
                  <a:schemeClr val="bg1"/>
                </a:solidFill>
              </a:rPr>
              <a:t>Step2</a:t>
            </a:r>
          </a:p>
        </p:txBody>
      </p:sp>
      <p:sp>
        <p:nvSpPr>
          <p:cNvPr id="3" name="Content Placeholder 2">
            <a:extLst>
              <a:ext uri="{FF2B5EF4-FFF2-40B4-BE49-F238E27FC236}">
                <a16:creationId xmlns:a16="http://schemas.microsoft.com/office/drawing/2014/main" id="{CB242FE5-F8C9-388B-93D8-68D083E9A4D5}"/>
              </a:ext>
            </a:extLst>
          </p:cNvPr>
          <p:cNvSpPr>
            <a:spLocks noGrp="1"/>
          </p:cNvSpPr>
          <p:nvPr>
            <p:ph idx="1"/>
          </p:nvPr>
        </p:nvSpPr>
        <p:spPr>
          <a:xfrm>
            <a:off x="1014985" y="1782875"/>
            <a:ext cx="5501548" cy="4232793"/>
          </a:xfrm>
        </p:spPr>
        <p:txBody>
          <a:bodyPr anchor="t">
            <a:normAutofit/>
          </a:bodyPr>
          <a:lstStyle/>
          <a:p>
            <a:r>
              <a:rPr lang="en-US" sz="1800" b="0" i="0" dirty="0">
                <a:solidFill>
                  <a:schemeClr val="bg1"/>
                </a:solidFill>
                <a:effectLst/>
                <a:latin typeface="-apple-system"/>
              </a:rPr>
              <a:t>The resulting regression line is presented in blue in the following plot, and the dashed gray lines represent the vertical distance between the points and the fitted line. These vertical distances between each observed point and the fitted line determined by the least squares method are called the </a:t>
            </a:r>
            <a:r>
              <a:rPr lang="en-US" sz="1800" b="1" i="0" dirty="0">
                <a:solidFill>
                  <a:schemeClr val="bg1"/>
                </a:solidFill>
                <a:effectLst/>
                <a:latin typeface="-apple-system"/>
              </a:rPr>
              <a:t>residuals</a:t>
            </a:r>
            <a:r>
              <a:rPr lang="en-US" sz="1800" b="0" i="0" dirty="0">
                <a:solidFill>
                  <a:schemeClr val="bg1"/>
                </a:solidFill>
                <a:effectLst/>
                <a:latin typeface="-apple-system"/>
              </a:rPr>
              <a:t> of the linear regression model and denoted </a:t>
            </a:r>
            <a:r>
              <a:rPr lang="en-US" sz="1800" b="0" i="0" dirty="0">
                <a:solidFill>
                  <a:schemeClr val="bg1"/>
                </a:solidFill>
                <a:effectLst/>
                <a:latin typeface="MJXc-TeX-math-I"/>
              </a:rPr>
              <a:t>ϵ</a:t>
            </a:r>
            <a:r>
              <a:rPr lang="en-US" sz="1800" dirty="0">
                <a:solidFill>
                  <a:schemeClr val="bg1"/>
                </a:solidFill>
                <a:latin typeface="-apple-system"/>
              </a:rPr>
              <a:t>.</a:t>
            </a:r>
          </a:p>
          <a:p>
            <a:endParaRPr lang="en-US" sz="1800" dirty="0">
              <a:solidFill>
                <a:schemeClr val="bg1"/>
              </a:solidFill>
            </a:endParaRPr>
          </a:p>
        </p:txBody>
      </p:sp>
    </p:spTree>
    <p:extLst>
      <p:ext uri="{BB962C8B-B14F-4D97-AF65-F5344CB8AC3E}">
        <p14:creationId xmlns:p14="http://schemas.microsoft.com/office/powerpoint/2010/main" val="235482105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18683D-4161-EF69-3EAD-A8DE70BCB8C4}"/>
              </a:ext>
            </a:extLst>
          </p:cNvPr>
          <p:cNvSpPr>
            <a:spLocks noGrp="1"/>
          </p:cNvSpPr>
          <p:nvPr>
            <p:ph type="title"/>
          </p:nvPr>
        </p:nvSpPr>
        <p:spPr>
          <a:xfrm>
            <a:off x="838200" y="365125"/>
            <a:ext cx="10515600" cy="1325563"/>
          </a:xfrm>
        </p:spPr>
        <p:txBody>
          <a:bodyPr>
            <a:normAutofit/>
          </a:bodyPr>
          <a:lstStyle/>
          <a:p>
            <a:pPr>
              <a:lnSpc>
                <a:spcPct val="90000"/>
              </a:lnSpc>
            </a:pPr>
            <a:r>
              <a:rPr lang="en-US" sz="4200" b="0" i="0">
                <a:effectLst/>
                <a:latin typeface="Times New Roman" panose="02020603050405020304" pitchFamily="18" charset="0"/>
                <a:cs typeface="Times New Roman" panose="02020603050405020304" pitchFamily="18" charset="0"/>
              </a:rPr>
              <a:t>Coefficient of determination R2</a:t>
            </a:r>
            <a:br>
              <a:rPr lang="en-US" sz="4200" b="0" i="0">
                <a:effectLst/>
                <a:latin typeface="Times New Roman" panose="02020603050405020304" pitchFamily="18" charset="0"/>
                <a:cs typeface="Times New Roman" panose="02020603050405020304" pitchFamily="18" charset="0"/>
              </a:rPr>
            </a:br>
            <a:endParaRPr lang="en-US" sz="4200">
              <a:latin typeface="Times New Roman" panose="02020603050405020304" pitchFamily="18" charset="0"/>
              <a:cs typeface="Times New Roman" panose="020206030504050203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4C9448-4488-B938-1020-5D4C356B180B}"/>
              </a:ext>
            </a:extLst>
          </p:cNvPr>
          <p:cNvSpPr>
            <a:spLocks noGrp="1"/>
          </p:cNvSpPr>
          <p:nvPr>
            <p:ph idx="1"/>
          </p:nvPr>
        </p:nvSpPr>
        <p:spPr>
          <a:xfrm>
            <a:off x="838200" y="1929384"/>
            <a:ext cx="10515600" cy="4251960"/>
          </a:xfrm>
        </p:spPr>
        <p:txBody>
          <a:bodyPr>
            <a:normAutofit/>
          </a:bodyPr>
          <a:lstStyle/>
          <a:p>
            <a:r>
              <a:rPr lang="en-US" sz="2200" b="0" i="0" dirty="0">
                <a:effectLst/>
                <a:latin typeface="Times New Roman" panose="02020603050405020304" pitchFamily="18" charset="0"/>
                <a:cs typeface="Times New Roman" panose="02020603050405020304" pitchFamily="18" charset="0"/>
              </a:rPr>
              <a:t>The coefficient of determination, R</a:t>
            </a:r>
            <a:r>
              <a:rPr lang="en-US" sz="2200" b="0" i="0" baseline="30000" dirty="0">
                <a:effectLst/>
                <a:latin typeface="Times New Roman" panose="02020603050405020304" pitchFamily="18" charset="0"/>
                <a:cs typeface="Times New Roman" panose="02020603050405020304" pitchFamily="18" charset="0"/>
              </a:rPr>
              <a:t>2</a:t>
            </a:r>
            <a:r>
              <a:rPr lang="en-US" sz="2200" b="0" i="0" dirty="0">
                <a:effectLst/>
                <a:latin typeface="Times New Roman" panose="02020603050405020304" pitchFamily="18" charset="0"/>
                <a:cs typeface="Times New Roman" panose="02020603050405020304" pitchFamily="18" charset="0"/>
              </a:rPr>
              <a:t>, is a measure of the </a:t>
            </a:r>
            <a:r>
              <a:rPr lang="en-US" sz="2200" b="1" i="0" dirty="0">
                <a:effectLst/>
                <a:latin typeface="Times New Roman" panose="02020603050405020304" pitchFamily="18" charset="0"/>
                <a:cs typeface="Times New Roman" panose="02020603050405020304" pitchFamily="18" charset="0"/>
              </a:rPr>
              <a:t>goodness of fit of the model</a:t>
            </a:r>
            <a:r>
              <a:rPr lang="en-US" sz="2200" b="0" i="0" dirty="0">
                <a:effectLst/>
                <a:latin typeface="Times New Roman" panose="02020603050405020304" pitchFamily="18" charset="0"/>
                <a:cs typeface="Times New Roman" panose="02020603050405020304" pitchFamily="18" charset="0"/>
              </a:rPr>
              <a:t>. It measures the proportion of the total variability that is explained by the model, or how well the model fits the data.</a:t>
            </a:r>
          </a:p>
          <a:p>
            <a:r>
              <a:rPr lang="en-US" sz="2200" b="0" i="0" dirty="0">
                <a:effectLst/>
                <a:latin typeface="Times New Roman" panose="02020603050405020304" pitchFamily="18" charset="0"/>
                <a:cs typeface="Times New Roman" panose="02020603050405020304" pitchFamily="18" charset="0"/>
              </a:rPr>
              <a:t>R</a:t>
            </a:r>
            <a:r>
              <a:rPr lang="en-US" sz="2200" b="0" i="0" baseline="30000" dirty="0">
                <a:effectLst/>
                <a:latin typeface="Times New Roman" panose="02020603050405020304" pitchFamily="18" charset="0"/>
                <a:cs typeface="Times New Roman" panose="02020603050405020304" pitchFamily="18" charset="0"/>
              </a:rPr>
              <a:t>2 </a:t>
            </a:r>
            <a:r>
              <a:rPr lang="en-US" sz="2200" b="0" i="0" dirty="0">
                <a:effectLst/>
                <a:latin typeface="Times New Roman" panose="02020603050405020304" pitchFamily="18" charset="0"/>
                <a:cs typeface="Times New Roman" panose="02020603050405020304" pitchFamily="18" charset="0"/>
              </a:rPr>
              <a:t> varies between 0 and 1:</a:t>
            </a:r>
          </a:p>
          <a:p>
            <a:pPr>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R</a:t>
            </a:r>
            <a:r>
              <a:rPr lang="en-US" sz="2200" b="0" i="0" baseline="30000" dirty="0">
                <a:effectLst/>
                <a:latin typeface="Times New Roman" panose="02020603050405020304" pitchFamily="18" charset="0"/>
                <a:cs typeface="Times New Roman" panose="02020603050405020304" pitchFamily="18" charset="0"/>
              </a:rPr>
              <a:t>2 </a:t>
            </a:r>
            <a:r>
              <a:rPr lang="en-US" sz="2200" b="0" i="0" dirty="0">
                <a:effectLst/>
                <a:latin typeface="Times New Roman" panose="02020603050405020304" pitchFamily="18" charset="0"/>
                <a:cs typeface="Times New Roman" panose="02020603050405020304" pitchFamily="18" charset="0"/>
              </a:rPr>
              <a:t>=0: the model explains nothing</a:t>
            </a:r>
          </a:p>
          <a:p>
            <a:pPr>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R2=1: the model explains everything</a:t>
            </a:r>
          </a:p>
          <a:p>
            <a:pPr>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0&lt; R</a:t>
            </a:r>
            <a:r>
              <a:rPr lang="en-US" sz="2200" b="0" i="0" baseline="30000" dirty="0">
                <a:effectLst/>
                <a:latin typeface="Times New Roman" panose="02020603050405020304" pitchFamily="18" charset="0"/>
                <a:cs typeface="Times New Roman" panose="02020603050405020304" pitchFamily="18" charset="0"/>
              </a:rPr>
              <a:t>2 </a:t>
            </a:r>
            <a:r>
              <a:rPr lang="en-US" sz="2200" b="0" i="0" dirty="0">
                <a:effectLst/>
                <a:latin typeface="Times New Roman" panose="02020603050405020304" pitchFamily="18" charset="0"/>
                <a:cs typeface="Times New Roman" panose="02020603050405020304" pitchFamily="18" charset="0"/>
              </a:rPr>
              <a:t>&lt;1: the model explains part of the variability</a:t>
            </a:r>
          </a:p>
          <a:p>
            <a:pPr>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the higher the  R</a:t>
            </a:r>
            <a:r>
              <a:rPr lang="en-US" sz="2200" b="0" i="0" baseline="30000" dirty="0">
                <a:effectLst/>
                <a:latin typeface="Times New Roman" panose="02020603050405020304" pitchFamily="18" charset="0"/>
                <a:cs typeface="Times New Roman" panose="02020603050405020304" pitchFamily="18" charset="0"/>
              </a:rPr>
              <a:t>2</a:t>
            </a:r>
            <a:r>
              <a:rPr lang="en-US" sz="2200" b="0" i="0" dirty="0">
                <a:effectLst/>
                <a:latin typeface="Times New Roman" panose="02020603050405020304" pitchFamily="18" charset="0"/>
                <a:cs typeface="Times New Roman" panose="02020603050405020304" pitchFamily="18" charset="0"/>
              </a:rPr>
              <a:t>, the better the model explains the dependent variable. As a rule of thumb, a  R</a:t>
            </a:r>
            <a:r>
              <a:rPr lang="en-US" sz="2200" b="0" i="0" baseline="30000" dirty="0">
                <a:effectLst/>
                <a:latin typeface="Times New Roman" panose="02020603050405020304" pitchFamily="18" charset="0"/>
                <a:cs typeface="Times New Roman" panose="02020603050405020304" pitchFamily="18" charset="0"/>
              </a:rPr>
              <a:t>2 </a:t>
            </a:r>
            <a:r>
              <a:rPr lang="en-US" sz="2200" b="0" i="0" dirty="0">
                <a:effectLst/>
                <a:latin typeface="Times New Roman" panose="02020603050405020304" pitchFamily="18" charset="0"/>
                <a:cs typeface="Times New Roman" panose="02020603050405020304" pitchFamily="18" charset="0"/>
              </a:rPr>
              <a:t>&gt;0.7 indicates a good fit of the model</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32855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97CCAC-D311-1B20-4A2C-0FF8BB7F36CE}"/>
              </a:ext>
            </a:extLst>
          </p:cNvPr>
          <p:cNvSpPr>
            <a:spLocks noGrp="1"/>
          </p:cNvSpPr>
          <p:nvPr>
            <p:ph type="title"/>
          </p:nvPr>
        </p:nvSpPr>
        <p:spPr>
          <a:xfrm>
            <a:off x="828675" y="494414"/>
            <a:ext cx="10534650" cy="817403"/>
          </a:xfrm>
        </p:spPr>
        <p:txBody>
          <a:bodyPr vert="horz" lIns="91440" tIns="45720" rIns="91440" bIns="45720" rtlCol="0" anchor="b">
            <a:normAutofit/>
          </a:bodyPr>
          <a:lstStyle/>
          <a:p>
            <a:pPr defTabSz="914400">
              <a:lnSpc>
                <a:spcPct val="90000"/>
              </a:lnSpc>
            </a:pPr>
            <a:r>
              <a:rPr lang="en-US" sz="3600" kern="1200">
                <a:solidFill>
                  <a:schemeClr val="tx1"/>
                </a:solidFill>
                <a:latin typeface="+mj-lt"/>
                <a:ea typeface="+mj-ea"/>
                <a:cs typeface="+mj-cs"/>
              </a:rPr>
              <a:t>Calculation	</a:t>
            </a:r>
          </a:p>
        </p:txBody>
      </p:sp>
      <p:pic>
        <p:nvPicPr>
          <p:cNvPr id="5" name="Content Placeholder 4">
            <a:extLst>
              <a:ext uri="{FF2B5EF4-FFF2-40B4-BE49-F238E27FC236}">
                <a16:creationId xmlns:a16="http://schemas.microsoft.com/office/drawing/2014/main" id="{6E2F76D4-B426-CBAF-653B-9CD908937A89}"/>
              </a:ext>
            </a:extLst>
          </p:cNvPr>
          <p:cNvPicPr>
            <a:picLocks noGrp="1" noChangeAspect="1"/>
          </p:cNvPicPr>
          <p:nvPr>
            <p:ph idx="1"/>
          </p:nvPr>
        </p:nvPicPr>
        <p:blipFill>
          <a:blip r:embed="rId2"/>
          <a:stretch>
            <a:fillRect/>
          </a:stretch>
        </p:blipFill>
        <p:spPr>
          <a:xfrm>
            <a:off x="1659950" y="2354239"/>
            <a:ext cx="8872099" cy="3948085"/>
          </a:xfrm>
          <a:prstGeom prst="rect">
            <a:avLst/>
          </a:prstGeom>
        </p:spPr>
      </p:pic>
    </p:spTree>
    <p:extLst>
      <p:ext uri="{BB962C8B-B14F-4D97-AF65-F5344CB8AC3E}">
        <p14:creationId xmlns:p14="http://schemas.microsoft.com/office/powerpoint/2010/main" val="42623873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5B613C-57EE-0B3D-F9AB-0971E44F529C}"/>
              </a:ext>
            </a:extLst>
          </p:cNvPr>
          <p:cNvSpPr>
            <a:spLocks noGrp="1"/>
          </p:cNvSpPr>
          <p:nvPr>
            <p:ph type="title"/>
          </p:nvPr>
        </p:nvSpPr>
        <p:spPr>
          <a:xfrm>
            <a:off x="638881" y="457200"/>
            <a:ext cx="10909640" cy="814043"/>
          </a:xfrm>
        </p:spPr>
        <p:txBody>
          <a:bodyPr vert="horz" lIns="91440" tIns="45720" rIns="91440" bIns="45720" rtlCol="0" anchor="ctr">
            <a:normAutofit/>
          </a:bodyPr>
          <a:lstStyle/>
          <a:p>
            <a:pPr defTabSz="914400">
              <a:lnSpc>
                <a:spcPct val="90000"/>
              </a:lnSpc>
            </a:pPr>
            <a:r>
              <a:rPr lang="en-US" sz="3200" dirty="0">
                <a:latin typeface="Times New Roman" panose="02020603050405020304" pitchFamily="18" charset="0"/>
                <a:cs typeface="Times New Roman" panose="02020603050405020304" pitchFamily="18" charset="0"/>
              </a:rPr>
              <a:t>Continuation</a:t>
            </a:r>
          </a:p>
        </p:txBody>
      </p:sp>
      <p:sp>
        <p:nvSpPr>
          <p:cNvPr id="6" name="TextBox 5">
            <a:extLst>
              <a:ext uri="{FF2B5EF4-FFF2-40B4-BE49-F238E27FC236}">
                <a16:creationId xmlns:a16="http://schemas.microsoft.com/office/drawing/2014/main" id="{12526D91-A63C-F481-B7E5-D879DDD82967}"/>
              </a:ext>
            </a:extLst>
          </p:cNvPr>
          <p:cNvSpPr txBox="1"/>
          <p:nvPr/>
        </p:nvSpPr>
        <p:spPr>
          <a:xfrm>
            <a:off x="638881" y="1922561"/>
            <a:ext cx="10909643" cy="552659"/>
          </a:xfrm>
          <a:prstGeom prst="rect">
            <a:avLst/>
          </a:prstGeom>
        </p:spPr>
        <p:txBody>
          <a:bodyPr vert="horz" lIns="91440" tIns="45720" rIns="91440" bIns="45720" rtlCol="0" anchor="ctr">
            <a:normAutofit/>
          </a:bodyPr>
          <a:lstStyle/>
          <a:p>
            <a:pPr algn="ctr" defTabSz="914400">
              <a:lnSpc>
                <a:spcPct val="90000"/>
              </a:lnSpc>
              <a:spcBef>
                <a:spcPts val="1000"/>
              </a:spcBef>
            </a:pPr>
            <a:r>
              <a:rPr lang="en-US" sz="2400" dirty="0">
                <a:latin typeface="Times New Roman" panose="02020603050405020304" pitchFamily="18" charset="0"/>
                <a:cs typeface="Times New Roman" panose="02020603050405020304" pitchFamily="18" charset="0"/>
              </a:rPr>
              <a:t>Or what if the model is overfitted??</a:t>
            </a:r>
          </a:p>
        </p:txBody>
      </p:sp>
      <p:sp>
        <p:nvSpPr>
          <p:cNvPr id="1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EA98085-7ADA-663E-147C-AA12C42388ED}"/>
              </a:ext>
            </a:extLst>
          </p:cNvPr>
          <p:cNvPicPr>
            <a:picLocks noGrp="1" noChangeAspect="1"/>
          </p:cNvPicPr>
          <p:nvPr>
            <p:ph idx="1"/>
          </p:nvPr>
        </p:nvPicPr>
        <p:blipFill>
          <a:blip r:embed="rId2"/>
          <a:stretch>
            <a:fillRect/>
          </a:stretch>
        </p:blipFill>
        <p:spPr>
          <a:xfrm>
            <a:off x="320040" y="2964706"/>
            <a:ext cx="5614416" cy="2961604"/>
          </a:xfrm>
          <a:prstGeom prst="rect">
            <a:avLst/>
          </a:prstGeom>
        </p:spPr>
      </p:pic>
      <p:pic>
        <p:nvPicPr>
          <p:cNvPr id="8" name="Picture 7">
            <a:extLst>
              <a:ext uri="{FF2B5EF4-FFF2-40B4-BE49-F238E27FC236}">
                <a16:creationId xmlns:a16="http://schemas.microsoft.com/office/drawing/2014/main" id="{E5A7DF36-6037-ED4E-7863-3EA09ACE0E3F}"/>
              </a:ext>
            </a:extLst>
          </p:cNvPr>
          <p:cNvPicPr>
            <a:picLocks noChangeAspect="1"/>
          </p:cNvPicPr>
          <p:nvPr/>
        </p:nvPicPr>
        <p:blipFill>
          <a:blip r:embed="rId3"/>
          <a:stretch>
            <a:fillRect/>
          </a:stretch>
        </p:blipFill>
        <p:spPr>
          <a:xfrm>
            <a:off x="6254496" y="2999796"/>
            <a:ext cx="5614416" cy="2891424"/>
          </a:xfrm>
          <a:prstGeom prst="rect">
            <a:avLst/>
          </a:prstGeom>
        </p:spPr>
      </p:pic>
    </p:spTree>
    <p:extLst>
      <p:ext uri="{BB962C8B-B14F-4D97-AF65-F5344CB8AC3E}">
        <p14:creationId xmlns:p14="http://schemas.microsoft.com/office/powerpoint/2010/main" val="386400841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C3CC04F-7EA7-CEEE-8C5F-D50AF1D8CD58}"/>
              </a:ext>
            </a:extLst>
          </p:cNvPr>
          <p:cNvSpPr>
            <a:spLocks noGrp="1"/>
          </p:cNvSpPr>
          <p:nvPr>
            <p:ph type="title"/>
          </p:nvPr>
        </p:nvSpPr>
        <p:spPr>
          <a:xfrm>
            <a:off x="828675" y="494414"/>
            <a:ext cx="10534650" cy="817403"/>
          </a:xfrm>
        </p:spPr>
        <p:txBody>
          <a:bodyPr vert="horz" lIns="91440" tIns="45720" rIns="91440" bIns="45720" rtlCol="0" anchor="b">
            <a:normAutofit/>
          </a:bodyPr>
          <a:lstStyle/>
          <a:p>
            <a:pPr defTabSz="914400">
              <a:lnSpc>
                <a:spcPct val="90000"/>
              </a:lnSpc>
            </a:pPr>
            <a:r>
              <a:rPr lang="en-US" sz="3600" kern="1200">
                <a:solidFill>
                  <a:schemeClr val="tx1"/>
                </a:solidFill>
                <a:latin typeface="+mj-lt"/>
                <a:ea typeface="+mj-ea"/>
                <a:cs typeface="+mj-cs"/>
              </a:rPr>
              <a:t>Review of R</a:t>
            </a:r>
            <a:r>
              <a:rPr lang="en-US" sz="3600" kern="1200" baseline="30000">
                <a:solidFill>
                  <a:schemeClr val="tx1"/>
                </a:solidFill>
                <a:latin typeface="+mj-lt"/>
                <a:ea typeface="+mj-ea"/>
                <a:cs typeface="+mj-cs"/>
              </a:rPr>
              <a:t>2</a:t>
            </a:r>
          </a:p>
        </p:txBody>
      </p:sp>
      <p:pic>
        <p:nvPicPr>
          <p:cNvPr id="5" name="Content Placeholder 4">
            <a:extLst>
              <a:ext uri="{FF2B5EF4-FFF2-40B4-BE49-F238E27FC236}">
                <a16:creationId xmlns:a16="http://schemas.microsoft.com/office/drawing/2014/main" id="{7A19F43E-FD2E-9EFC-6235-C01AF56953E3}"/>
              </a:ext>
            </a:extLst>
          </p:cNvPr>
          <p:cNvPicPr>
            <a:picLocks noGrp="1" noChangeAspect="1"/>
          </p:cNvPicPr>
          <p:nvPr>
            <p:ph idx="1"/>
          </p:nvPr>
        </p:nvPicPr>
        <p:blipFill>
          <a:blip r:embed="rId2"/>
          <a:stretch>
            <a:fillRect/>
          </a:stretch>
        </p:blipFill>
        <p:spPr>
          <a:xfrm>
            <a:off x="2317928" y="2354239"/>
            <a:ext cx="7556143" cy="3948085"/>
          </a:xfrm>
          <a:prstGeom prst="rect">
            <a:avLst/>
          </a:prstGeom>
        </p:spPr>
      </p:pic>
    </p:spTree>
    <p:extLst>
      <p:ext uri="{BB962C8B-B14F-4D97-AF65-F5344CB8AC3E}">
        <p14:creationId xmlns:p14="http://schemas.microsoft.com/office/powerpoint/2010/main" val="1217033521"/>
      </p:ext>
    </p:extLst>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50F79-B0A7-D4B6-BA3A-9B15C7E494FA}"/>
              </a:ext>
            </a:extLst>
          </p:cNvPr>
          <p:cNvSpPr>
            <a:spLocks noGrp="1"/>
          </p:cNvSpPr>
          <p:nvPr>
            <p:ph type="title"/>
          </p:nvPr>
        </p:nvSpPr>
        <p:spPr/>
        <p:txBody>
          <a:bodyPr>
            <a:normAutofit/>
          </a:bodyPr>
          <a:lstStyle/>
          <a:p>
            <a:pPr algn="l"/>
            <a:r>
              <a:rPr lang="en-US" sz="3200" dirty="0">
                <a:latin typeface="Times New Roman" panose="02020603050405020304" pitchFamily="18" charset="0"/>
                <a:cs typeface="Times New Roman" panose="02020603050405020304" pitchFamily="18" charset="0"/>
              </a:rPr>
              <a:t>Significance of the model</a:t>
            </a:r>
          </a:p>
        </p:txBody>
      </p:sp>
      <p:pic>
        <p:nvPicPr>
          <p:cNvPr id="5" name="Content Placeholder 4">
            <a:extLst>
              <a:ext uri="{FF2B5EF4-FFF2-40B4-BE49-F238E27FC236}">
                <a16:creationId xmlns:a16="http://schemas.microsoft.com/office/drawing/2014/main" id="{6E980CDE-C661-165B-95E6-BD4EBF623CD9}"/>
              </a:ext>
            </a:extLst>
          </p:cNvPr>
          <p:cNvPicPr>
            <a:picLocks noGrp="1" noChangeAspect="1"/>
          </p:cNvPicPr>
          <p:nvPr>
            <p:ph idx="1"/>
          </p:nvPr>
        </p:nvPicPr>
        <p:blipFill>
          <a:blip r:embed="rId2"/>
          <a:stretch>
            <a:fillRect/>
          </a:stretch>
        </p:blipFill>
        <p:spPr>
          <a:xfrm>
            <a:off x="609600" y="1600200"/>
            <a:ext cx="8011886" cy="4525963"/>
          </a:xfrm>
        </p:spPr>
      </p:pic>
      <p:sp>
        <p:nvSpPr>
          <p:cNvPr id="6" name="TextBox 5">
            <a:extLst>
              <a:ext uri="{FF2B5EF4-FFF2-40B4-BE49-F238E27FC236}">
                <a16:creationId xmlns:a16="http://schemas.microsoft.com/office/drawing/2014/main" id="{CFD08FB5-9BC7-FC3F-B35A-933C6479E1F0}"/>
              </a:ext>
            </a:extLst>
          </p:cNvPr>
          <p:cNvSpPr txBox="1"/>
          <p:nvPr/>
        </p:nvSpPr>
        <p:spPr>
          <a:xfrm>
            <a:off x="8722420" y="1435684"/>
            <a:ext cx="2463282" cy="1200329"/>
          </a:xfrm>
          <a:prstGeom prst="rect">
            <a:avLst/>
          </a:prstGeom>
          <a:noFill/>
        </p:spPr>
        <p:txBody>
          <a:bodyPr wrap="square" rtlCol="0">
            <a:spAutoFit/>
          </a:bodyPr>
          <a:lstStyle/>
          <a:p>
            <a:r>
              <a:rPr lang="en-US" dirty="0"/>
              <a:t>Calculating the F-statistics to determine the significance of the model.</a:t>
            </a:r>
          </a:p>
        </p:txBody>
      </p:sp>
    </p:spTree>
    <p:extLst>
      <p:ext uri="{BB962C8B-B14F-4D97-AF65-F5344CB8AC3E}">
        <p14:creationId xmlns:p14="http://schemas.microsoft.com/office/powerpoint/2010/main" val="4486191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A0F53D-0805-D80D-12F7-34D4E1DC7B18}"/>
              </a:ext>
            </a:extLst>
          </p:cNvPr>
          <p:cNvSpPr>
            <a:spLocks noGrp="1"/>
          </p:cNvSpPr>
          <p:nvPr>
            <p:ph type="title"/>
          </p:nvPr>
        </p:nvSpPr>
        <p:spPr>
          <a:xfrm>
            <a:off x="181234" y="571256"/>
            <a:ext cx="6900701" cy="688377"/>
          </a:xfrm>
        </p:spPr>
        <p:txBody>
          <a:bodyPr vert="horz" lIns="91440" tIns="45720" rIns="91440" bIns="45720" rtlCol="0" anchor="b">
            <a:normAutofit/>
          </a:bodyPr>
          <a:lstStyle/>
          <a:p>
            <a:pPr defTabSz="914400">
              <a:lnSpc>
                <a:spcPct val="90000"/>
              </a:lnSpc>
            </a:pPr>
            <a:r>
              <a:rPr lang="en-US" sz="3200" dirty="0">
                <a:latin typeface="Times New Roman" panose="02020603050405020304" pitchFamily="18" charset="0"/>
                <a:cs typeface="Times New Roman" panose="02020603050405020304" pitchFamily="18" charset="0"/>
              </a:rPr>
              <a:t>Calculating F value</a:t>
            </a:r>
          </a:p>
        </p:txBody>
      </p:sp>
      <p:pic>
        <p:nvPicPr>
          <p:cNvPr id="5" name="Content Placeholder 4">
            <a:extLst>
              <a:ext uri="{FF2B5EF4-FFF2-40B4-BE49-F238E27FC236}">
                <a16:creationId xmlns:a16="http://schemas.microsoft.com/office/drawing/2014/main" id="{DB8801DA-809F-F4DB-CB79-40C41978F76B}"/>
              </a:ext>
            </a:extLst>
          </p:cNvPr>
          <p:cNvPicPr>
            <a:picLocks noGrp="1" noChangeAspect="1"/>
          </p:cNvPicPr>
          <p:nvPr>
            <p:ph idx="1"/>
          </p:nvPr>
        </p:nvPicPr>
        <p:blipFill>
          <a:blip r:embed="rId2"/>
          <a:stretch>
            <a:fillRect/>
          </a:stretch>
        </p:blipFill>
        <p:spPr>
          <a:xfrm>
            <a:off x="186160" y="2533813"/>
            <a:ext cx="5828261" cy="3624390"/>
          </a:xfrm>
          <a:prstGeom prst="rect">
            <a:avLst/>
          </a:prstGeom>
        </p:spPr>
      </p:pic>
      <p:pic>
        <p:nvPicPr>
          <p:cNvPr id="7" name="Picture 6">
            <a:extLst>
              <a:ext uri="{FF2B5EF4-FFF2-40B4-BE49-F238E27FC236}">
                <a16:creationId xmlns:a16="http://schemas.microsoft.com/office/drawing/2014/main" id="{9E60A8BE-B2CF-2ABF-5B15-E39F760C2963}"/>
              </a:ext>
            </a:extLst>
          </p:cNvPr>
          <p:cNvPicPr>
            <a:picLocks noChangeAspect="1"/>
          </p:cNvPicPr>
          <p:nvPr/>
        </p:nvPicPr>
        <p:blipFill>
          <a:blip r:embed="rId3"/>
          <a:stretch>
            <a:fillRect/>
          </a:stretch>
        </p:blipFill>
        <p:spPr>
          <a:xfrm>
            <a:off x="6200582" y="2533813"/>
            <a:ext cx="5828261" cy="3493255"/>
          </a:xfrm>
          <a:prstGeom prst="rect">
            <a:avLst/>
          </a:prstGeom>
        </p:spPr>
      </p:pic>
    </p:spTree>
    <p:extLst>
      <p:ext uri="{BB962C8B-B14F-4D97-AF65-F5344CB8AC3E}">
        <p14:creationId xmlns:p14="http://schemas.microsoft.com/office/powerpoint/2010/main" val="22615270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8B9E5-C660-3A6F-174A-77AA08A27FB3}"/>
              </a:ext>
            </a:extLst>
          </p:cNvPr>
          <p:cNvSpPr>
            <a:spLocks noGrp="1"/>
          </p:cNvSpPr>
          <p:nvPr>
            <p:ph type="title"/>
          </p:nvPr>
        </p:nvSpPr>
        <p:spPr>
          <a:xfrm>
            <a:off x="699713" y="248038"/>
            <a:ext cx="7063721" cy="1159200"/>
          </a:xfrm>
        </p:spPr>
        <p:txBody>
          <a:bodyPr vert="horz" lIns="91440" tIns="45720" rIns="91440" bIns="45720" rtlCol="0" anchor="ctr">
            <a:normAutofit/>
          </a:bodyPr>
          <a:lstStyle/>
          <a:p>
            <a:pPr algn="l" defTabSz="914400">
              <a:lnSpc>
                <a:spcPct val="90000"/>
              </a:lnSpc>
            </a:pPr>
            <a:r>
              <a:rPr lang="en-US" sz="4000" kern="1200">
                <a:solidFill>
                  <a:srgbClr val="FFFFFF"/>
                </a:solidFill>
                <a:latin typeface="+mj-lt"/>
                <a:ea typeface="+mj-ea"/>
                <a:cs typeface="+mj-cs"/>
              </a:rPr>
              <a:t>Calculating p-value</a:t>
            </a:r>
          </a:p>
        </p:txBody>
      </p:sp>
      <p:pic>
        <p:nvPicPr>
          <p:cNvPr id="5" name="Content Placeholder 4">
            <a:extLst>
              <a:ext uri="{FF2B5EF4-FFF2-40B4-BE49-F238E27FC236}">
                <a16:creationId xmlns:a16="http://schemas.microsoft.com/office/drawing/2014/main" id="{AA246A3C-4206-733E-DEF7-B09CEDAC4756}"/>
              </a:ext>
            </a:extLst>
          </p:cNvPr>
          <p:cNvPicPr>
            <a:picLocks noGrp="1" noChangeAspect="1"/>
          </p:cNvPicPr>
          <p:nvPr>
            <p:ph idx="1"/>
          </p:nvPr>
        </p:nvPicPr>
        <p:blipFill>
          <a:blip r:embed="rId2"/>
          <a:stretch>
            <a:fillRect/>
          </a:stretch>
        </p:blipFill>
        <p:spPr>
          <a:xfrm>
            <a:off x="352839" y="1966293"/>
            <a:ext cx="8687139" cy="4452160"/>
          </a:xfrm>
          <a:prstGeom prst="rect">
            <a:avLst/>
          </a:prstGeom>
        </p:spPr>
      </p:pic>
    </p:spTree>
    <p:extLst>
      <p:ext uri="{BB962C8B-B14F-4D97-AF65-F5344CB8AC3E}">
        <p14:creationId xmlns:p14="http://schemas.microsoft.com/office/powerpoint/2010/main" val="1502047439"/>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6995"/>
            <a:ext cx="10515600" cy="1133693"/>
          </a:xfrm>
        </p:spPr>
        <p:txBody>
          <a:bodyPr>
            <a:normAutofit/>
          </a:bodyPr>
          <a:lstStyle/>
          <a:p>
            <a:r>
              <a:rPr lang="en-US" sz="5200"/>
              <a:t>The Importance of Machine Learning</a:t>
            </a:r>
          </a:p>
        </p:txBody>
      </p:sp>
      <p:graphicFrame>
        <p:nvGraphicFramePr>
          <p:cNvPr id="5" name="Content Placeholder 2">
            <a:extLst>
              <a:ext uri="{FF2B5EF4-FFF2-40B4-BE49-F238E27FC236}">
                <a16:creationId xmlns:a16="http://schemas.microsoft.com/office/drawing/2014/main" id="{1FFF7D9E-E80B-151F-F0B3-09E5D8EBAADC}"/>
              </a:ext>
            </a:extLst>
          </p:cNvPr>
          <p:cNvGraphicFramePr>
            <a:graphicFrameLocks noGrp="1"/>
          </p:cNvGraphicFramePr>
          <p:nvPr>
            <p:ph idx="1"/>
            <p:extLst>
              <p:ext uri="{D42A27DB-BD31-4B8C-83A1-F6EECF244321}">
                <p14:modId xmlns:p14="http://schemas.microsoft.com/office/powerpoint/2010/main" val="22251045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DDCCC0-EB08-7DF3-1E18-C2B0926FD3B8}"/>
              </a:ext>
            </a:extLst>
          </p:cNvPr>
          <p:cNvSpPr>
            <a:spLocks noGrp="1"/>
          </p:cNvSpPr>
          <p:nvPr>
            <p:ph type="title"/>
          </p:nvPr>
        </p:nvSpPr>
        <p:spPr>
          <a:xfrm>
            <a:off x="1371599" y="294538"/>
            <a:ext cx="9895951" cy="1033669"/>
          </a:xfrm>
        </p:spPr>
        <p:txBody>
          <a:bodyPr>
            <a:normAutofit/>
          </a:bodyPr>
          <a:lstStyle/>
          <a:p>
            <a:r>
              <a:rPr lang="en-US" sz="4000">
                <a:solidFill>
                  <a:srgbClr val="FFFFFF"/>
                </a:solidFill>
                <a:latin typeface="Times New Roman" panose="02020603050405020304" pitchFamily="18" charset="0"/>
                <a:cs typeface="Times New Roman" panose="02020603050405020304" pitchFamily="18" charset="0"/>
              </a:rPr>
              <a:t>Overview</a:t>
            </a:r>
          </a:p>
        </p:txBody>
      </p:sp>
      <p:sp>
        <p:nvSpPr>
          <p:cNvPr id="3" name="Content Placeholder 2">
            <a:extLst>
              <a:ext uri="{FF2B5EF4-FFF2-40B4-BE49-F238E27FC236}">
                <a16:creationId xmlns:a16="http://schemas.microsoft.com/office/drawing/2014/main" id="{05507999-563E-A699-7A79-DADB9F726F3F}"/>
              </a:ext>
            </a:extLst>
          </p:cNvPr>
          <p:cNvSpPr>
            <a:spLocks noGrp="1"/>
          </p:cNvSpPr>
          <p:nvPr>
            <p:ph idx="1"/>
          </p:nvPr>
        </p:nvSpPr>
        <p:spPr>
          <a:xfrm>
            <a:off x="326571" y="1924167"/>
            <a:ext cx="11448662" cy="3907466"/>
          </a:xfrm>
        </p:spPr>
        <p:txBody>
          <a:bodyPr anchor="ctr">
            <a:normAutofit/>
          </a:bodyPr>
          <a:lstStyle/>
          <a:p>
            <a:pPr marL="0" indent="0">
              <a:lnSpc>
                <a:spcPct val="90000"/>
              </a:lnSpc>
              <a:buNone/>
            </a:pPr>
            <a:r>
              <a:rPr lang="en-US" sz="1300" dirty="0"/>
              <a:t>Significance of the Model:</a:t>
            </a:r>
          </a:p>
          <a:p>
            <a:pPr>
              <a:lnSpc>
                <a:spcPct val="90000"/>
              </a:lnSpc>
            </a:pPr>
            <a:r>
              <a:rPr lang="en-US" sz="1300" dirty="0"/>
              <a:t>The significance of a regression model tells us whether the relationship between the independent variables and the dependent variable is statistically valid. It is often tested using a hypothesis test (like the F-test) to determine whether the model is statistically significant. The null hypothesis typically states that the model with no independent variables explains the variability in the dependent variable just as well as your model does. </a:t>
            </a:r>
          </a:p>
          <a:p>
            <a:pPr>
              <a:lnSpc>
                <a:spcPct val="90000"/>
              </a:lnSpc>
            </a:pPr>
            <a:endParaRPr lang="en-US" sz="1300" dirty="0"/>
          </a:p>
          <a:p>
            <a:pPr marL="0" indent="0">
              <a:lnSpc>
                <a:spcPct val="90000"/>
              </a:lnSpc>
              <a:buNone/>
            </a:pPr>
            <a:r>
              <a:rPr lang="en-US" sz="1300" dirty="0"/>
              <a:t>Goodness of Fit:</a:t>
            </a:r>
          </a:p>
          <a:p>
            <a:pPr>
              <a:lnSpc>
                <a:spcPct val="90000"/>
              </a:lnSpc>
            </a:pPr>
            <a:r>
              <a:rPr lang="en-US" sz="1300" dirty="0"/>
              <a:t>Goodness of fit refers to how well the model's predicted values match the observed data. In linear regression, this is often quantified by the R-squared (R²) statistic, which measures the proportion of the variance in the dependent variable that is predictable from the independent variables. </a:t>
            </a:r>
          </a:p>
          <a:p>
            <a:pPr marL="0" indent="0">
              <a:lnSpc>
                <a:spcPct val="90000"/>
              </a:lnSpc>
              <a:buNone/>
            </a:pPr>
            <a:endParaRPr lang="en-US" sz="1300" dirty="0"/>
          </a:p>
          <a:p>
            <a:pPr marL="0" indent="0">
              <a:lnSpc>
                <a:spcPct val="90000"/>
              </a:lnSpc>
              <a:buNone/>
            </a:pPr>
            <a:r>
              <a:rPr lang="en-US" sz="1300" dirty="0"/>
              <a:t>How They Differ:</a:t>
            </a:r>
          </a:p>
          <a:p>
            <a:pPr>
              <a:lnSpc>
                <a:spcPct val="90000"/>
              </a:lnSpc>
            </a:pPr>
            <a:r>
              <a:rPr lang="en-US" sz="1300" dirty="0"/>
              <a:t>The significance of the model is a binary concept—it tells us whether or not there is evidence to suggest that the model is useful for predicting the dependent variable. It's focused on the statistical validity of the model as a whole.</a:t>
            </a:r>
          </a:p>
          <a:p>
            <a:pPr>
              <a:lnSpc>
                <a:spcPct val="90000"/>
              </a:lnSpc>
            </a:pPr>
            <a:r>
              <a:rPr lang="en-US" sz="1300" dirty="0"/>
              <a:t>Goodness of fit, on the other hand, is a gradation—it gives us an idea of how much of the variance in the data our model can explain. It's focused on the explanatory power of the model.</a:t>
            </a:r>
          </a:p>
          <a:p>
            <a:pPr marL="0" indent="0">
              <a:lnSpc>
                <a:spcPct val="90000"/>
              </a:lnSpc>
              <a:buNone/>
            </a:pPr>
            <a:endParaRPr lang="en-US" sz="1300" dirty="0"/>
          </a:p>
        </p:txBody>
      </p:sp>
    </p:spTree>
    <p:extLst>
      <p:ext uri="{BB962C8B-B14F-4D97-AF65-F5344CB8AC3E}">
        <p14:creationId xmlns:p14="http://schemas.microsoft.com/office/powerpoint/2010/main" val="46490735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D9C319-51C4-4B3F-AEB3-47BB3616F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889231-16FC-011D-1FA1-6D2E4638967A}"/>
              </a:ext>
            </a:extLst>
          </p:cNvPr>
          <p:cNvSpPr>
            <a:spLocks noGrp="1"/>
          </p:cNvSpPr>
          <p:nvPr>
            <p:ph type="title"/>
          </p:nvPr>
        </p:nvSpPr>
        <p:spPr>
          <a:xfrm>
            <a:off x="7631933" y="365125"/>
            <a:ext cx="3952071" cy="5530319"/>
          </a:xfrm>
        </p:spPr>
        <p:txBody>
          <a:bodyPr>
            <a:normAutofit/>
          </a:bodyPr>
          <a:lstStyle/>
          <a:p>
            <a:r>
              <a:rPr lang="en-US" sz="5200"/>
              <a:t>Questions???</a:t>
            </a:r>
          </a:p>
        </p:txBody>
      </p:sp>
      <p:pic>
        <p:nvPicPr>
          <p:cNvPr id="4" name="Picture 3" descr="Wood human figure">
            <a:extLst>
              <a:ext uri="{FF2B5EF4-FFF2-40B4-BE49-F238E27FC236}">
                <a16:creationId xmlns:a16="http://schemas.microsoft.com/office/drawing/2014/main" id="{26E6F5B6-B462-31F9-34DE-43709974FEC0}"/>
              </a:ext>
            </a:extLst>
          </p:cNvPr>
          <p:cNvPicPr>
            <a:picLocks noChangeAspect="1"/>
          </p:cNvPicPr>
          <p:nvPr/>
        </p:nvPicPr>
        <p:blipFill rotWithShape="1">
          <a:blip r:embed="rId2"/>
          <a:srcRect r="30031" b="-1"/>
          <a:stretch/>
        </p:blipFill>
        <p:spPr>
          <a:xfrm>
            <a:off x="20" y="10"/>
            <a:ext cx="7188573" cy="6857990"/>
          </a:xfrm>
          <a:prstGeom prst="rect">
            <a:avLst/>
          </a:prstGeom>
        </p:spPr>
      </p:pic>
    </p:spTree>
    <p:extLst>
      <p:ext uri="{BB962C8B-B14F-4D97-AF65-F5344CB8AC3E}">
        <p14:creationId xmlns:p14="http://schemas.microsoft.com/office/powerpoint/2010/main" val="974199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C0CEEC-AB02-53E6-4BBD-9BC074F7C897}"/>
              </a:ext>
            </a:extLst>
          </p:cNvPr>
          <p:cNvSpPr>
            <a:spLocks noGrp="1"/>
          </p:cNvSpPr>
          <p:nvPr>
            <p:ph type="title"/>
          </p:nvPr>
        </p:nvSpPr>
        <p:spPr>
          <a:xfrm>
            <a:off x="3484725" y="900625"/>
            <a:ext cx="4978399" cy="3165045"/>
          </a:xfrm>
        </p:spPr>
        <p:txBody>
          <a:bodyPr vert="horz" lIns="91440" tIns="45720" rIns="91440" bIns="45720" rtlCol="0" anchor="b">
            <a:normAutofit/>
          </a:bodyPr>
          <a:lstStyle/>
          <a:p>
            <a:pPr algn="l" defTabSz="914400">
              <a:lnSpc>
                <a:spcPct val="90000"/>
              </a:lnSpc>
            </a:pPr>
            <a:r>
              <a:rPr lang="en-US" sz="5200" kern="1200" dirty="0">
                <a:solidFill>
                  <a:schemeClr val="tx1"/>
                </a:solidFill>
                <a:latin typeface="+mj-lt"/>
                <a:ea typeface="+mj-ea"/>
                <a:cs typeface="+mj-cs"/>
              </a:rPr>
              <a:t>Thank you!!!</a:t>
            </a:r>
          </a:p>
        </p:txBody>
      </p:sp>
      <p:pic>
        <p:nvPicPr>
          <p:cNvPr id="24" name="Graphic 23" descr="Handshake">
            <a:extLst>
              <a:ext uri="{FF2B5EF4-FFF2-40B4-BE49-F238E27FC236}">
                <a16:creationId xmlns:a16="http://schemas.microsoft.com/office/drawing/2014/main" id="{30B0D918-C55C-6ECF-A954-B7272E8E7C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26" name="Graphic 25" descr="Handshake">
            <a:extLst>
              <a:ext uri="{FF2B5EF4-FFF2-40B4-BE49-F238E27FC236}">
                <a16:creationId xmlns:a16="http://schemas.microsoft.com/office/drawing/2014/main" id="{D7D0A87D-0191-4FCB-88D0-AE28A805C5B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184491134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C18081-A2E2-E266-3A9C-95585F42E893}"/>
              </a:ext>
            </a:extLst>
          </p:cNvPr>
          <p:cNvSpPr>
            <a:spLocks noGrp="1"/>
          </p:cNvSpPr>
          <p:nvPr>
            <p:ph type="ctrTitle"/>
          </p:nvPr>
        </p:nvSpPr>
        <p:spPr>
          <a:xfrm>
            <a:off x="956826" y="1112969"/>
            <a:ext cx="3937298" cy="4166010"/>
          </a:xfrm>
        </p:spPr>
        <p:txBody>
          <a:bodyPr vert="horz" lIns="91440" tIns="45720" rIns="91440" bIns="45720" rtlCol="0" anchor="ctr">
            <a:normAutofit/>
          </a:bodyPr>
          <a:lstStyle/>
          <a:p>
            <a:pPr algn="l" defTabSz="914400">
              <a:lnSpc>
                <a:spcPct val="90000"/>
              </a:lnSpc>
            </a:pPr>
            <a:r>
              <a:rPr lang="en-US" kern="1200">
                <a:solidFill>
                  <a:srgbClr val="FFFFFF"/>
                </a:solidFill>
                <a:latin typeface="+mj-lt"/>
                <a:ea typeface="+mj-ea"/>
                <a:cs typeface="+mj-cs"/>
              </a:rPr>
              <a:t>Supervised Learning</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D1875328-D28B-8077-3001-B4A8A68D3781}"/>
              </a:ext>
            </a:extLst>
          </p:cNvPr>
          <p:cNvSpPr>
            <a:spLocks noGrp="1"/>
          </p:cNvSpPr>
          <p:nvPr>
            <p:ph type="subTitle" idx="1"/>
          </p:nvPr>
        </p:nvSpPr>
        <p:spPr>
          <a:xfrm>
            <a:off x="5698912" y="820880"/>
            <a:ext cx="6262933" cy="5701218"/>
          </a:xfrm>
        </p:spPr>
        <p:txBody>
          <a:bodyPr vert="horz" lIns="91440" tIns="45720" rIns="91440" bIns="45720" rtlCol="0" anchor="t">
            <a:noAutofit/>
          </a:bodyPr>
          <a:lstStyle/>
          <a:p>
            <a:pPr marL="457200" indent="-228600" algn="l" defTabSz="914400">
              <a:lnSpc>
                <a:spcPct val="90000"/>
              </a:lnSpc>
              <a:buFont typeface="Arial" panose="020B0604020202020204" pitchFamily="34" charset="0"/>
              <a:buChar char="•"/>
            </a:pPr>
            <a:r>
              <a:rPr lang="en-US" sz="2400" b="0" i="0" u="sng" dirty="0">
                <a:solidFill>
                  <a:schemeClr val="tx1"/>
                </a:solidFill>
                <a:effectLst/>
                <a:latin typeface="Times New Roman" panose="02020603050405020304" pitchFamily="18" charset="0"/>
                <a:cs typeface="Times New Roman" panose="02020603050405020304" pitchFamily="18" charset="0"/>
              </a:rPr>
              <a:t>Supervised learning</a:t>
            </a:r>
            <a:r>
              <a:rPr lang="en-US" sz="2400" b="0" i="0" dirty="0">
                <a:solidFill>
                  <a:schemeClr val="tx1"/>
                </a:solidFill>
                <a:effectLst/>
                <a:latin typeface="Times New Roman" panose="02020603050405020304" pitchFamily="18" charset="0"/>
                <a:cs typeface="Times New Roman" panose="02020603050405020304" pitchFamily="18" charset="0"/>
              </a:rPr>
              <a:t> is a machine learning approach that’s defined by its use of labeled datasets. These datasets are designed to train or “supervise” algorithms into classifying data or predicting outcomes accurately. Using labeled inputs and outputs, the model can measure its accuracy and learn over time</a:t>
            </a:r>
          </a:p>
          <a:p>
            <a:pPr marL="228600" algn="l" defTabSz="914400">
              <a:lnSpc>
                <a:spcPct val="90000"/>
              </a:lnSpc>
            </a:pPr>
            <a:endParaRPr lang="en-US" sz="2400" b="0" i="0" dirty="0">
              <a:solidFill>
                <a:schemeClr val="tx1"/>
              </a:solidFill>
              <a:effectLst/>
              <a:latin typeface="Times New Roman" panose="02020603050405020304" pitchFamily="18" charset="0"/>
              <a:cs typeface="Times New Roman" panose="02020603050405020304" pitchFamily="18" charset="0"/>
            </a:endParaRPr>
          </a:p>
          <a:p>
            <a:pPr marL="457200" indent="-228600" algn="l" defTabSz="914400">
              <a:lnSpc>
                <a:spcPct val="90000"/>
              </a:lnSpc>
              <a:buFont typeface="Arial" panose="020B0604020202020204" pitchFamily="34" charset="0"/>
              <a:buChar char="•"/>
            </a:pPr>
            <a:r>
              <a:rPr lang="en-US" sz="2400" b="0" i="0" dirty="0">
                <a:solidFill>
                  <a:schemeClr val="tx1"/>
                </a:solidFill>
                <a:effectLst/>
                <a:latin typeface="Times New Roman" panose="02020603050405020304" pitchFamily="18" charset="0"/>
                <a:cs typeface="Times New Roman" panose="02020603050405020304" pitchFamily="18" charset="0"/>
              </a:rPr>
              <a:t>Supervised learning can be separated into two types of problems when data mining: classification and regression:</a:t>
            </a:r>
          </a:p>
          <a:p>
            <a:pPr marL="914400" lvl="1" indent="-228600" algn="l" defTabSz="914400">
              <a:lnSpc>
                <a:spcPct val="90000"/>
              </a:lnSpc>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Classification</a:t>
            </a:r>
          </a:p>
          <a:p>
            <a:pPr marL="914400" lvl="1" indent="-228600" algn="l" defTabSz="914400">
              <a:lnSpc>
                <a:spcPct val="90000"/>
              </a:lnSpc>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Regression</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5248646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1232DD7-7B5A-A412-4876-9CA4FBAC8100}"/>
              </a:ext>
            </a:extLst>
          </p:cNvPr>
          <p:cNvSpPr>
            <a:spLocks noGrp="1"/>
          </p:cNvSpPr>
          <p:nvPr>
            <p:ph type="title"/>
          </p:nvPr>
        </p:nvSpPr>
        <p:spPr>
          <a:xfrm>
            <a:off x="1137034" y="609597"/>
            <a:ext cx="9392421" cy="1330841"/>
          </a:xfrm>
        </p:spPr>
        <p:txBody>
          <a:bodyPr>
            <a:normAutofit/>
          </a:bodyPr>
          <a:lstStyle/>
          <a:p>
            <a:r>
              <a:rPr lang="en-GB" dirty="0"/>
              <a:t>Regression </a:t>
            </a:r>
            <a:r>
              <a:rPr lang="en-GB" dirty="0">
                <a:sym typeface="Wingdings" panose="05000000000000000000" pitchFamily="2" charset="2"/>
              </a:rPr>
              <a:t> Classification</a:t>
            </a:r>
            <a:endParaRPr lang="en-US"/>
          </a:p>
        </p:txBody>
      </p:sp>
      <p:sp>
        <p:nvSpPr>
          <p:cNvPr id="3" name="Content Placeholder 2">
            <a:extLst>
              <a:ext uri="{FF2B5EF4-FFF2-40B4-BE49-F238E27FC236}">
                <a16:creationId xmlns:a16="http://schemas.microsoft.com/office/drawing/2014/main" id="{D0D0821B-8C00-E9B9-3F8F-48E00B55C9B9}"/>
              </a:ext>
            </a:extLst>
          </p:cNvPr>
          <p:cNvSpPr>
            <a:spLocks noGrp="1"/>
          </p:cNvSpPr>
          <p:nvPr>
            <p:ph idx="1"/>
          </p:nvPr>
        </p:nvSpPr>
        <p:spPr>
          <a:xfrm>
            <a:off x="1137034" y="2198362"/>
            <a:ext cx="4958966" cy="391777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Regression</a:t>
            </a:r>
            <a:r>
              <a:rPr lang="en-US" sz="2400" dirty="0">
                <a:latin typeface="Times New Roman" panose="02020603050405020304" pitchFamily="18" charset="0"/>
                <a:cs typeface="Times New Roman" panose="02020603050405020304" pitchFamily="18" charset="0"/>
              </a:rPr>
              <a:t> algorithms predict a continuous value based on the input variables.</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Classification</a:t>
            </a:r>
            <a:r>
              <a:rPr lang="en-US" sz="2400" dirty="0">
                <a:latin typeface="Times New Roman" panose="02020603050405020304" pitchFamily="18" charset="0"/>
                <a:cs typeface="Times New Roman" panose="02020603050405020304" pitchFamily="18" charset="0"/>
              </a:rPr>
              <a:t> is the problem of identifying which of a set of categories an observation, belongs to</a:t>
            </a: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4" name="Picture 2" descr="C:\Users\zaruba\Desktop\Tanitas\Picture1.png">
            <a:extLst>
              <a:ext uri="{FF2B5EF4-FFF2-40B4-BE49-F238E27FC236}">
                <a16:creationId xmlns:a16="http://schemas.microsoft.com/office/drawing/2014/main" id="{36637302-FF92-1D00-8C89-5263323049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80753" y="2184914"/>
            <a:ext cx="4665733" cy="3755915"/>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303172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normal and regenerative skin&#10;&#10;Description automatically generated with medium confidence">
            <a:extLst>
              <a:ext uri="{FF2B5EF4-FFF2-40B4-BE49-F238E27FC236}">
                <a16:creationId xmlns:a16="http://schemas.microsoft.com/office/drawing/2014/main" id="{25473B72-8D54-7BF6-710B-004578EDC533}"/>
              </a:ext>
            </a:extLst>
          </p:cNvPr>
          <p:cNvPicPr>
            <a:picLocks noChangeAspect="1"/>
          </p:cNvPicPr>
          <p:nvPr/>
        </p:nvPicPr>
        <p:blipFill rotWithShape="1">
          <a:blip r:embed="rId3"/>
          <a:srcRect l="13154" r="6126" b="1"/>
          <a:stretch/>
        </p:blipFill>
        <p:spPr>
          <a:xfrm>
            <a:off x="1"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1A19B6-AC60-5757-B660-FEDE0D7A72E9}"/>
              </a:ext>
            </a:extLst>
          </p:cNvPr>
          <p:cNvSpPr>
            <a:spLocks noGrp="1"/>
          </p:cNvSpPr>
          <p:nvPr>
            <p:ph type="title"/>
          </p:nvPr>
        </p:nvSpPr>
        <p:spPr>
          <a:xfrm>
            <a:off x="7531610" y="365125"/>
            <a:ext cx="3822189" cy="1899912"/>
          </a:xfrm>
        </p:spPr>
        <p:txBody>
          <a:bodyPr>
            <a:normAutofit/>
          </a:bodyPr>
          <a:lstStyle/>
          <a:p>
            <a:r>
              <a:rPr lang="en-US" sz="4000"/>
              <a:t>Regression</a:t>
            </a:r>
          </a:p>
        </p:txBody>
      </p:sp>
      <p:sp>
        <p:nvSpPr>
          <p:cNvPr id="3" name="Content Placeholder 2">
            <a:extLst>
              <a:ext uri="{FF2B5EF4-FFF2-40B4-BE49-F238E27FC236}">
                <a16:creationId xmlns:a16="http://schemas.microsoft.com/office/drawing/2014/main" id="{95A266B8-518A-06E7-69AD-FC0631751124}"/>
              </a:ext>
            </a:extLst>
          </p:cNvPr>
          <p:cNvSpPr>
            <a:spLocks noGrp="1"/>
          </p:cNvSpPr>
          <p:nvPr>
            <p:ph idx="1"/>
          </p:nvPr>
        </p:nvSpPr>
        <p:spPr>
          <a:xfrm>
            <a:off x="7949186" y="1809050"/>
            <a:ext cx="3822189" cy="3742762"/>
          </a:xfrm>
        </p:spPr>
        <p:txBody>
          <a:bodyPr>
            <a:noAutofit/>
          </a:bodyPr>
          <a:lstStyle/>
          <a:p>
            <a:pPr>
              <a:lnSpc>
                <a:spcPct val="90000"/>
              </a:lnSpc>
              <a:buFont typeface="Arial" panose="020B0604020202020204" pitchFamily="34" charset="0"/>
              <a:buChar char="•"/>
            </a:pPr>
            <a:r>
              <a:rPr lang="en-US" sz="1800" b="1" i="0" dirty="0">
                <a:effectLst/>
                <a:latin typeface="Times New Roman" panose="02020603050405020304" pitchFamily="18" charset="0"/>
                <a:cs typeface="Times New Roman" panose="02020603050405020304" pitchFamily="18" charset="0"/>
              </a:rPr>
              <a:t>Linear Regression</a:t>
            </a:r>
            <a:r>
              <a:rPr lang="en-US" sz="1800" b="0" i="0" dirty="0">
                <a:effectLst/>
                <a:latin typeface="Times New Roman" panose="02020603050405020304" pitchFamily="18" charset="0"/>
                <a:cs typeface="Times New Roman" panose="02020603050405020304" pitchFamily="18" charset="0"/>
              </a:rPr>
              <a:t> is used for continuous dependent variables, predicting outcomes based on the linear relationship with one (simple) or more (multiple) independent variables. It uses a straight line of best fit derived through the least squares method.</a:t>
            </a:r>
          </a:p>
          <a:p>
            <a:pPr marL="0" indent="0">
              <a:lnSpc>
                <a:spcPct val="90000"/>
              </a:lnSpc>
              <a:buNone/>
            </a:pPr>
            <a:endParaRPr lang="en-US" sz="1800" b="0" i="0" dirty="0">
              <a:effectLst/>
              <a:latin typeface="Times New Roman" panose="02020603050405020304" pitchFamily="18" charset="0"/>
              <a:cs typeface="Times New Roman" panose="02020603050405020304" pitchFamily="18" charset="0"/>
            </a:endParaRPr>
          </a:p>
          <a:p>
            <a:pPr>
              <a:lnSpc>
                <a:spcPct val="90000"/>
              </a:lnSpc>
              <a:buFont typeface="Arial" panose="020B0604020202020204" pitchFamily="34" charset="0"/>
              <a:buChar char="•"/>
            </a:pPr>
            <a:r>
              <a:rPr lang="en-US" sz="1800" b="1" i="0" dirty="0">
                <a:effectLst/>
                <a:latin typeface="Times New Roman" panose="02020603050405020304" pitchFamily="18" charset="0"/>
                <a:cs typeface="Times New Roman" panose="02020603050405020304" pitchFamily="18" charset="0"/>
              </a:rPr>
              <a:t>Logistic Regression</a:t>
            </a:r>
            <a:r>
              <a:rPr lang="en-US" sz="1800" b="0" i="0" dirty="0">
                <a:effectLst/>
                <a:latin typeface="Times New Roman" panose="02020603050405020304" pitchFamily="18" charset="0"/>
                <a:cs typeface="Times New Roman" panose="02020603050405020304" pitchFamily="18" charset="0"/>
              </a:rPr>
              <a:t>, in contrast, is used for categorical dependent variables, ideal for binary classification problems like spam detection. It differentiates outcomes using a sigmoid curve to represent binary options, such as "yes" or "no."</a:t>
            </a:r>
          </a:p>
          <a:p>
            <a:pPr marL="0" indent="0">
              <a:lnSpc>
                <a:spcPct val="90000"/>
              </a:lnSpc>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3416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63B55-8C43-F55D-DDC5-E84E10D42758}"/>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445A2544-4D0C-DF1B-6A6E-076907092BC4}"/>
              </a:ext>
            </a:extLst>
          </p:cNvPr>
          <p:cNvSpPr>
            <a:spLocks noGrp="1"/>
          </p:cNvSpPr>
          <p:nvPr>
            <p:ph idx="1"/>
          </p:nvPr>
        </p:nvSpPr>
        <p:spPr/>
        <p:txBody>
          <a:bodyPr/>
          <a:lstStyle/>
          <a:p>
            <a:pPr marL="28575" indent="0">
              <a:buNone/>
            </a:pPr>
            <a:r>
              <a:rPr lang="en-US" sz="3200" b="1" dirty="0"/>
              <a:t>Linear regression </a:t>
            </a:r>
            <a:r>
              <a:rPr lang="en-US" sz="3200" dirty="0"/>
              <a:t>is one of the most commonly used techniques in statistics. It is used to quantify the relationship between one or more predictor variables and a response variable.</a:t>
            </a:r>
          </a:p>
          <a:p>
            <a:r>
              <a:rPr lang="en-US" sz="3200" u="sng" dirty="0">
                <a:solidFill>
                  <a:schemeClr val="accent2"/>
                </a:solidFill>
              </a:rPr>
              <a:t>Simple linear regression</a:t>
            </a:r>
            <a:r>
              <a:rPr lang="en-US" sz="3200" dirty="0"/>
              <a:t>, which is used to quantify the relationship between one predictor variable and one response variable.</a:t>
            </a:r>
          </a:p>
          <a:p>
            <a:r>
              <a:rPr lang="en-US" sz="3200" u="sng" dirty="0">
                <a:solidFill>
                  <a:schemeClr val="accent2"/>
                </a:solidFill>
              </a:rPr>
              <a:t>Multiple linear regression</a:t>
            </a:r>
            <a:r>
              <a:rPr lang="en-US" sz="3200" dirty="0"/>
              <a:t>, if we have more than one predictor variable </a:t>
            </a:r>
          </a:p>
          <a:p>
            <a:pPr marL="0" indent="0">
              <a:buNone/>
            </a:pPr>
            <a:endParaRPr lang="en-US" dirty="0"/>
          </a:p>
        </p:txBody>
      </p:sp>
    </p:spTree>
    <p:extLst>
      <p:ext uri="{BB962C8B-B14F-4D97-AF65-F5344CB8AC3E}">
        <p14:creationId xmlns:p14="http://schemas.microsoft.com/office/powerpoint/2010/main" val="3508464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B005E5-3B6F-6F8C-E16F-286F7B71118B}"/>
              </a:ext>
            </a:extLst>
          </p:cNvPr>
          <p:cNvSpPr>
            <a:spLocks noGrp="1"/>
          </p:cNvSpPr>
          <p:nvPr>
            <p:ph type="title"/>
          </p:nvPr>
        </p:nvSpPr>
        <p:spPr>
          <a:xfrm>
            <a:off x="838200" y="365125"/>
            <a:ext cx="10515600" cy="1325563"/>
          </a:xfrm>
        </p:spPr>
        <p:txBody>
          <a:bodyPr>
            <a:normAutofit/>
          </a:bodyPr>
          <a:lstStyle/>
          <a:p>
            <a:r>
              <a:rPr lang="en-US" sz="5400"/>
              <a:t>Use Cases	</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B941A47-AA51-7FF4-3EA8-BD667EF1C78E}"/>
              </a:ext>
            </a:extLst>
          </p:cNvPr>
          <p:cNvGraphicFramePr>
            <a:graphicFrameLocks noGrp="1"/>
          </p:cNvGraphicFramePr>
          <p:nvPr>
            <p:ph idx="1"/>
            <p:extLst>
              <p:ext uri="{D42A27DB-BD31-4B8C-83A1-F6EECF244321}">
                <p14:modId xmlns:p14="http://schemas.microsoft.com/office/powerpoint/2010/main" val="224689067"/>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123050"/>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CFA7B1-D458-F234-FD57-E16C7372D09E}"/>
              </a:ext>
            </a:extLst>
          </p:cNvPr>
          <p:cNvSpPr>
            <a:spLocks noGrp="1"/>
          </p:cNvSpPr>
          <p:nvPr>
            <p:ph type="title"/>
          </p:nvPr>
        </p:nvSpPr>
        <p:spPr>
          <a:xfrm>
            <a:off x="838200" y="365125"/>
            <a:ext cx="10515600" cy="1325563"/>
          </a:xfrm>
        </p:spPr>
        <p:txBody>
          <a:bodyPr>
            <a:normAutofit/>
          </a:bodyPr>
          <a:lstStyle/>
          <a:p>
            <a:r>
              <a:rPr lang="en-US" sz="5400"/>
              <a:t>Causal analysis</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5887050-5086-F54E-4595-9F36539B9D57}"/>
              </a:ext>
            </a:extLst>
          </p:cNvPr>
          <p:cNvGraphicFramePr>
            <a:graphicFrameLocks noGrp="1"/>
          </p:cNvGraphicFramePr>
          <p:nvPr>
            <p:ph idx="1"/>
            <p:extLst>
              <p:ext uri="{D42A27DB-BD31-4B8C-83A1-F6EECF244321}">
                <p14:modId xmlns:p14="http://schemas.microsoft.com/office/powerpoint/2010/main" val="1359529088"/>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695692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TM03457496[[fn=Parallax]]</Template>
  <TotalTime>468</TotalTime>
  <Words>1610</Words>
  <Application>Microsoft Office PowerPoint</Application>
  <PresentationFormat>Widescreen</PresentationFormat>
  <Paragraphs>136</Paragraphs>
  <Slides>32</Slides>
  <Notes>3</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Introduction to Linear Regression in Machine Learning</vt:lpstr>
      <vt:lpstr>What is Machine Learning?</vt:lpstr>
      <vt:lpstr>The Importance of Machine Learning</vt:lpstr>
      <vt:lpstr>Supervised Learning</vt:lpstr>
      <vt:lpstr>Regression  Classification</vt:lpstr>
      <vt:lpstr>Regression</vt:lpstr>
      <vt:lpstr>Linear Regression</vt:lpstr>
      <vt:lpstr>Use Cases </vt:lpstr>
      <vt:lpstr>Causal analysis</vt:lpstr>
      <vt:lpstr>Forecasting</vt:lpstr>
      <vt:lpstr>Predict trends in data</vt:lpstr>
      <vt:lpstr>Pros and Cons</vt:lpstr>
      <vt:lpstr>Stepping into Linear Regression</vt:lpstr>
      <vt:lpstr>RESPONSE VARIABLE versus PREDICTING VARIABLE? </vt:lpstr>
      <vt:lpstr>Two analyses study association of continuously measured variables</vt:lpstr>
      <vt:lpstr>General Model</vt:lpstr>
      <vt:lpstr>Goal </vt:lpstr>
      <vt:lpstr>What is OLS?</vt:lpstr>
      <vt:lpstr>Calculation</vt:lpstr>
      <vt:lpstr>Objectives </vt:lpstr>
      <vt:lpstr>Step1</vt:lpstr>
      <vt:lpstr>Step2</vt:lpstr>
      <vt:lpstr>Coefficient of determination R2 </vt:lpstr>
      <vt:lpstr>Calculation </vt:lpstr>
      <vt:lpstr>Continuation</vt:lpstr>
      <vt:lpstr>Review of R2</vt:lpstr>
      <vt:lpstr>Significance of the model</vt:lpstr>
      <vt:lpstr>Calculating F value</vt:lpstr>
      <vt:lpstr>Calculating p-value</vt:lpstr>
      <vt:lpstr>Overview</vt:lpstr>
      <vt:lpstr>Questions???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Linear Regression in Machine Learning</dc:title>
  <dc:subject/>
  <dc:creator/>
  <cp:keywords/>
  <dc:description>generated using python-pptx</dc:description>
  <cp:lastModifiedBy>Srinivasa Sai Abhijit Challapalli</cp:lastModifiedBy>
  <cp:revision>4</cp:revision>
  <dcterms:created xsi:type="dcterms:W3CDTF">2013-01-27T09:14:16Z</dcterms:created>
  <dcterms:modified xsi:type="dcterms:W3CDTF">2024-03-12T16:47:21Z</dcterms:modified>
  <cp:category/>
</cp:coreProperties>
</file>